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2"/>
  </p:sldMasterIdLst>
  <p:notesMasterIdLst>
    <p:notesMasterId r:id="rId9"/>
  </p:notesMasterIdLst>
  <p:handoutMasterIdLst>
    <p:handoutMasterId r:id="rId10"/>
  </p:handoutMasterIdLst>
  <p:sldIdLst>
    <p:sldId id="276" r:id="rId3"/>
    <p:sldId id="277" r:id="rId4"/>
    <p:sldId id="283" r:id="rId5"/>
    <p:sldId id="282" r:id="rId6"/>
    <p:sldId id="285" r:id="rId7"/>
    <p:sldId id="28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163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570" y="-10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538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EF702-0714-4E08-A299-FB7CD6DD53DC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0F021-7EF0-4BDC-ABAA-3F31888D271E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083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835DD-85A7-4A1D-B5D6-4471BFC8E4FB}" type="datetimeFigureOut">
              <a:rPr lang="en-US" smtClean="0"/>
              <a:t>9/13/2016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B45845-826A-4014-B98A-97266F3057F4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692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19BA0-A3F1-4AE0-A095-A691F325988D}" type="datetime1">
              <a:rPr lang="en-US" smtClean="0"/>
              <a:t>9/13/2016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503323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749DF06-9503-4BFC-9BDB-01518A2C34BB}" type="datetime1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75680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596D803-E824-49BC-A33E-A6A786BEDB3D}" type="datetime1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543560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9D3032-ACFF-440E-8C29-E047F0CC3352}" type="datetime1">
              <a:rPr lang="en-US" smtClean="0"/>
              <a:t>9/13/2016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51548" y="969336"/>
            <a:ext cx="4873752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7051548" y="328278"/>
            <a:ext cx="4873752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908975" y="969336"/>
            <a:ext cx="4873752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975" y="328278"/>
            <a:ext cx="4873752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812342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1200" userDrawn="1">
          <p15:clr>
            <a:srgbClr val="FBAE40"/>
          </p15:clr>
        </p15:guide>
        <p15:guide id="3" pos="751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C74E8E-6132-4C3E-8FAF-08614718A4E8}" type="datetime1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865394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27C1BA8-14CB-402F-AB5D-65EFB4CEE9BA}" type="datetime1">
              <a:rPr lang="en-US" smtClean="0"/>
              <a:t>9/13/2016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9644" y="2600325"/>
            <a:ext cx="10382612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798125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C792A-0B0D-4D75-99F7-2870465BBD14}" type="datetime1">
              <a:rPr lang="en-US" smtClean="0"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961629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0" orient="horz" pos="2160">
          <p15:clr>
            <a:srgbClr val="FBAE40"/>
          </p15:clr>
        </p15:guide>
        <p15:guide id="1" pos="3840">
          <p15:clr>
            <a:srgbClr val="FBAE40"/>
          </p15:clr>
        </p15:guide>
        <p15:guide id="2" pos="1200">
          <p15:clr>
            <a:srgbClr val="FBAE40"/>
          </p15:clr>
        </p15:guide>
        <p15:guide id="3" pos="7512">
          <p15:clr>
            <a:srgbClr val="FBAE40"/>
          </p15:clr>
        </p15:guide>
        <p15:guide id="4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84A14D2-C15B-4C78-A526-4D8666FA99F8}" type="datetime1">
              <a:rPr lang="en-US" smtClean="0"/>
              <a:t>9/13/2016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051548" y="969336"/>
            <a:ext cx="4873752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7051548" y="328278"/>
            <a:ext cx="4873752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1908975" y="969336"/>
            <a:ext cx="4873752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08975" y="328278"/>
            <a:ext cx="4873752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104903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0" orient="horz" pos="2160">
          <p15:clr>
            <a:srgbClr val="FBAE40"/>
          </p15:clr>
        </p15:guide>
        <p15:guide id="1" pos="1200">
          <p15:clr>
            <a:srgbClr val="FBAE40"/>
          </p15:clr>
        </p15:guide>
        <p15:guide id="2" pos="751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AF1A27-4218-4094-BEAE-9A3589DB2B89}" type="datetime1">
              <a:rPr lang="en-US" smtClean="0"/>
              <a:t>9/13/2016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15087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-3632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C39AB3-3BFC-4457-B471-ADCDC73FC5EE}" type="datetime1">
              <a:rPr lang="en-US" smtClean="0"/>
              <a:t>9/13/2016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597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905000" y="2133601"/>
            <a:ext cx="95758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5E00674-BE8F-4CEA-9736-5FEE3AB227F1}" type="datetime1">
              <a:rPr lang="en-US" smtClean="0"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905000" y="1406964"/>
            <a:ext cx="5516078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16778"/>
            <a:ext cx="5516078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198339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0" orient="horz" pos="2160">
          <p15:clr>
            <a:srgbClr val="FBAE40"/>
          </p15:clr>
        </p15:guide>
        <p15:guide id="1" pos="12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6"/>
          <p:cNvSpPr/>
          <p:nvPr/>
        </p:nvSpPr>
        <p:spPr>
          <a:xfrm>
            <a:off x="0" y="-3632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77953A3-A3BE-4323-8A5F-3F3FB07EB2DE}" type="datetime1">
              <a:rPr lang="en-US" smtClean="0"/>
              <a:t>9/13/2016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1CF334-2D5C-4859-84A6-CA7E6E43FAEB}" type="slidenum">
              <a:rPr lang="en-US" smtClean="0"/>
              <a:t>‹N›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429163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09974" y="1143004"/>
            <a:ext cx="5892800" cy="3514531"/>
          </a:xfrm>
          <a:prstGeom prst="roundRect">
            <a:avLst>
              <a:gd name="adj" fmla="val 783"/>
            </a:avLst>
          </a:prstGeom>
          <a:noFill/>
          <a:ln w="127000">
            <a:noFill/>
            <a:miter lim="800000"/>
          </a:ln>
          <a:effectLst/>
        </p:spPr>
        <p:txBody>
          <a:bodyPr lIns="91440" tIns="274320" anchor="t"/>
          <a:lstStyle>
            <a:lvl1pPr marL="0" indent="0" algn="l" eaLnBrk="1" latinLnBrk="0" hangingPunct="1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1150085" y="1040848"/>
            <a:ext cx="914400" cy="204310"/>
          </a:xfrm>
          <a:prstGeom prst="flowChartProcess">
            <a:avLst/>
          </a:prstGeom>
          <a:solidFill>
            <a:schemeClr val="bg1">
              <a:lumMod val="75000"/>
              <a:alpha val="45000"/>
            </a:scheme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sz="1800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6981014" y="1057411"/>
            <a:ext cx="865632" cy="204310"/>
          </a:xfrm>
          <a:prstGeom prst="flowChartProcess">
            <a:avLst/>
          </a:prstGeom>
          <a:solidFill>
            <a:schemeClr val="bg1">
              <a:lumMod val="75000"/>
              <a:alpha val="45000"/>
            </a:scheme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sz="1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9974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11076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93063ED-E45C-4ACA-BFCF-74D8FA5A001B}" type="datetime1">
              <a:rPr lang="en-US" smtClean="0"/>
              <a:t>9/13/2016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tx2"/>
                </a:solidFill>
                <a:effectLst/>
              </a:defRPr>
            </a:lvl1pPr>
            <a:extLst/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tx2"/>
                </a:solidFill>
                <a:effectLst/>
              </a:defRPr>
            </a:lvl1pPr>
            <a:extLst/>
          </a:lstStyle>
          <a:p>
            <a:fld id="{401CF334-2D5C-4859-84A6-CA7E6E43FAEB}" type="slidenum">
              <a:rPr lang="en-US" smtClean="0"/>
              <a:pPr/>
              <a:t>‹N›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0" y="-3632"/>
            <a:ext cx="12188952" cy="6858000"/>
          </a:xfrm>
          <a:prstGeom prst="rect">
            <a:avLst/>
          </a:prstGeo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-13023" y="-5589"/>
            <a:ext cx="1482350" cy="6868109"/>
            <a:chOff x="-13023" y="-5589"/>
            <a:chExt cx="1482350" cy="6868109"/>
          </a:xfrm>
        </p:grpSpPr>
        <p:grpSp>
          <p:nvGrpSpPr>
            <p:cNvPr id="6" name="Group 5"/>
            <p:cNvGrpSpPr/>
            <p:nvPr userDrawn="1"/>
          </p:nvGrpSpPr>
          <p:grpSpPr>
            <a:xfrm>
              <a:off x="20147" y="-5589"/>
              <a:ext cx="1397008" cy="6858000"/>
              <a:chOff x="1097" y="-4624"/>
              <a:chExt cx="1397008" cy="6857406"/>
            </a:xfrm>
          </p:grpSpPr>
          <p:sp>
            <p:nvSpPr>
              <p:cNvPr id="18" name="Freeform 4"/>
              <p:cNvSpPr>
                <a:spLocks/>
              </p:cNvSpPr>
              <p:nvPr/>
            </p:nvSpPr>
            <p:spPr bwMode="ltGray">
              <a:xfrm flipH="1">
                <a:off x="13149" y="-4624"/>
                <a:ext cx="1367425" cy="6837767"/>
              </a:xfrm>
              <a:custGeom>
                <a:avLst/>
                <a:gdLst>
                  <a:gd name="T0" fmla="*/ 0 w 1000"/>
                  <a:gd name="T1" fmla="*/ 0 h 720"/>
                  <a:gd name="T2" fmla="*/ 0 w 1000"/>
                  <a:gd name="T3" fmla="*/ 720 h 720"/>
                  <a:gd name="T4" fmla="*/ 1000 w 1000"/>
                  <a:gd name="T5" fmla="*/ 720 h 720"/>
                  <a:gd name="T6" fmla="*/ 1000 w 1000"/>
                  <a:gd name="T7" fmla="*/ 0 h 720"/>
                  <a:gd name="T8" fmla="*/ 0 w 1000"/>
                  <a:gd name="T9" fmla="*/ 0 h 7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00" h="720">
                    <a:moveTo>
                      <a:pt x="0" y="0"/>
                    </a:moveTo>
                    <a:lnTo>
                      <a:pt x="0" y="720"/>
                    </a:lnTo>
                    <a:lnTo>
                      <a:pt x="1000" y="720"/>
                    </a:lnTo>
                    <a:lnTo>
                      <a:pt x="100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Freeform 5"/>
              <p:cNvSpPr>
                <a:spLocks/>
              </p:cNvSpPr>
              <p:nvPr/>
            </p:nvSpPr>
            <p:spPr bwMode="ltGray">
              <a:xfrm flipH="1">
                <a:off x="13149" y="1692618"/>
                <a:ext cx="1367425" cy="501079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Freeform 6"/>
              <p:cNvSpPr>
                <a:spLocks/>
              </p:cNvSpPr>
              <p:nvPr/>
            </p:nvSpPr>
            <p:spPr bwMode="ltGray">
              <a:xfrm flipH="1">
                <a:off x="14245" y="1286160"/>
                <a:ext cx="1367425" cy="502269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Freeform 7"/>
              <p:cNvSpPr>
                <a:spLocks/>
              </p:cNvSpPr>
              <p:nvPr/>
            </p:nvSpPr>
            <p:spPr bwMode="ltGray">
              <a:xfrm flipH="1">
                <a:off x="13149" y="148913"/>
                <a:ext cx="1367425" cy="303504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bg2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Freeform 8"/>
              <p:cNvSpPr>
                <a:spLocks/>
              </p:cNvSpPr>
              <p:nvPr/>
            </p:nvSpPr>
            <p:spPr bwMode="ltGray">
              <a:xfrm flipH="1">
                <a:off x="14245" y="983847"/>
                <a:ext cx="1367425" cy="3499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Freeform 9"/>
              <p:cNvSpPr>
                <a:spLocks/>
              </p:cNvSpPr>
              <p:nvPr/>
            </p:nvSpPr>
            <p:spPr bwMode="ltGray">
              <a:xfrm flipH="1">
                <a:off x="14245" y="679152"/>
                <a:ext cx="1367425" cy="430857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Freeform 10"/>
              <p:cNvSpPr>
                <a:spLocks/>
              </p:cNvSpPr>
              <p:nvPr/>
            </p:nvSpPr>
            <p:spPr bwMode="ltGray">
              <a:xfrm flipH="1">
                <a:off x="13149" y="371483"/>
                <a:ext cx="1384956" cy="374917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Freeform 11"/>
              <p:cNvSpPr>
                <a:spLocks/>
              </p:cNvSpPr>
              <p:nvPr/>
            </p:nvSpPr>
            <p:spPr bwMode="ltGray">
              <a:xfrm flipH="1">
                <a:off x="2192" y="3939738"/>
                <a:ext cx="1367425" cy="501079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Freeform 12"/>
              <p:cNvSpPr>
                <a:spLocks/>
              </p:cNvSpPr>
              <p:nvPr/>
            </p:nvSpPr>
            <p:spPr bwMode="ltGray">
              <a:xfrm flipH="1">
                <a:off x="3288" y="3533280"/>
                <a:ext cx="1367425" cy="502269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Freeform 13"/>
              <p:cNvSpPr>
                <a:spLocks/>
              </p:cNvSpPr>
              <p:nvPr/>
            </p:nvSpPr>
            <p:spPr bwMode="ltGray">
              <a:xfrm flipH="1">
                <a:off x="2192" y="2394843"/>
                <a:ext cx="1367425" cy="303504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Freeform 14"/>
              <p:cNvSpPr>
                <a:spLocks/>
              </p:cNvSpPr>
              <p:nvPr/>
            </p:nvSpPr>
            <p:spPr bwMode="ltGray">
              <a:xfrm flipH="1">
                <a:off x="3288" y="3229776"/>
                <a:ext cx="1367425" cy="349922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520" y="317"/>
                      <a:pt x="624" y="272"/>
                    </a:cubicBezTo>
                    <a:lnTo>
                      <a:pt x="624" y="0"/>
                    </a:lnTo>
                    <a:cubicBezTo>
                      <a:pt x="240" y="42"/>
                      <a:pt x="130" y="0"/>
                      <a:pt x="0" y="0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Freeform 15"/>
              <p:cNvSpPr>
                <a:spLocks/>
              </p:cNvSpPr>
              <p:nvPr/>
            </p:nvSpPr>
            <p:spPr bwMode="ltGray">
              <a:xfrm flipH="1">
                <a:off x="2192" y="2926868"/>
                <a:ext cx="1367425" cy="429666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Freeform 16"/>
              <p:cNvSpPr>
                <a:spLocks/>
              </p:cNvSpPr>
              <p:nvPr/>
            </p:nvSpPr>
            <p:spPr bwMode="ltGray">
              <a:xfrm flipH="1">
                <a:off x="3288" y="2616817"/>
                <a:ext cx="1384956" cy="376107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Freeform 17"/>
              <p:cNvSpPr>
                <a:spLocks/>
              </p:cNvSpPr>
              <p:nvPr/>
            </p:nvSpPr>
            <p:spPr bwMode="ltGray">
              <a:xfrm flipH="1">
                <a:off x="13149" y="4970461"/>
                <a:ext cx="1367425" cy="501079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432" y="224"/>
                      <a:pt x="520" y="317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hlink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Freeform 18"/>
              <p:cNvSpPr>
                <a:spLocks/>
              </p:cNvSpPr>
              <p:nvPr/>
            </p:nvSpPr>
            <p:spPr bwMode="ltGray">
              <a:xfrm flipH="1">
                <a:off x="14245" y="4564004"/>
                <a:ext cx="1367425" cy="502269"/>
              </a:xfrm>
              <a:custGeom>
                <a:avLst/>
                <a:gdLst>
                  <a:gd name="T0" fmla="*/ 0 w 624"/>
                  <a:gd name="T1" fmla="*/ 0 h 317"/>
                  <a:gd name="T2" fmla="*/ 0 w 624"/>
                  <a:gd name="T3" fmla="*/ 272 h 317"/>
                  <a:gd name="T4" fmla="*/ 624 w 624"/>
                  <a:gd name="T5" fmla="*/ 272 h 317"/>
                  <a:gd name="T6" fmla="*/ 624 w 624"/>
                  <a:gd name="T7" fmla="*/ 0 h 317"/>
                  <a:gd name="T8" fmla="*/ 0 w 624"/>
                  <a:gd name="T9" fmla="*/ 0 h 3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4" h="317">
                    <a:moveTo>
                      <a:pt x="0" y="0"/>
                    </a:moveTo>
                    <a:lnTo>
                      <a:pt x="0" y="272"/>
                    </a:lnTo>
                    <a:cubicBezTo>
                      <a:pt x="104" y="317"/>
                      <a:pt x="432" y="240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Freeform 19"/>
              <p:cNvSpPr>
                <a:spLocks/>
              </p:cNvSpPr>
              <p:nvPr/>
            </p:nvSpPr>
            <p:spPr bwMode="ltGray">
              <a:xfrm flipH="1">
                <a:off x="2192" y="5672686"/>
                <a:ext cx="1367425" cy="303504"/>
              </a:xfrm>
              <a:custGeom>
                <a:avLst/>
                <a:gdLst>
                  <a:gd name="T0" fmla="*/ 0 w 624"/>
                  <a:gd name="T1" fmla="*/ 53 h 370"/>
                  <a:gd name="T2" fmla="*/ 0 w 624"/>
                  <a:gd name="T3" fmla="*/ 325 h 370"/>
                  <a:gd name="T4" fmla="*/ 624 w 624"/>
                  <a:gd name="T5" fmla="*/ 325 h 370"/>
                  <a:gd name="T6" fmla="*/ 624 w 624"/>
                  <a:gd name="T7" fmla="*/ 53 h 370"/>
                  <a:gd name="T8" fmla="*/ 384 w 624"/>
                  <a:gd name="T9" fmla="*/ 8 h 370"/>
                  <a:gd name="T10" fmla="*/ 0 w 624"/>
                  <a:gd name="T11" fmla="*/ 53 h 3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370">
                    <a:moveTo>
                      <a:pt x="0" y="53"/>
                    </a:moveTo>
                    <a:lnTo>
                      <a:pt x="0" y="325"/>
                    </a:lnTo>
                    <a:cubicBezTo>
                      <a:pt x="104" y="370"/>
                      <a:pt x="520" y="370"/>
                      <a:pt x="624" y="325"/>
                    </a:cubicBezTo>
                    <a:lnTo>
                      <a:pt x="624" y="53"/>
                    </a:lnTo>
                    <a:cubicBezTo>
                      <a:pt x="584" y="0"/>
                      <a:pt x="488" y="8"/>
                      <a:pt x="384" y="8"/>
                    </a:cubicBezTo>
                    <a:cubicBezTo>
                      <a:pt x="280" y="8"/>
                      <a:pt x="80" y="44"/>
                      <a:pt x="0" y="53"/>
                    </a:cubicBezTo>
                    <a:close/>
                  </a:path>
                </a:pathLst>
              </a:custGeom>
              <a:solidFill>
                <a:schemeClr val="folHlink"/>
              </a:solidFill>
              <a:ln w="9525">
                <a:solidFill>
                  <a:schemeClr val="tx2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Freeform 20"/>
              <p:cNvSpPr>
                <a:spLocks/>
              </p:cNvSpPr>
              <p:nvPr/>
            </p:nvSpPr>
            <p:spPr bwMode="ltGray">
              <a:xfrm rot="16200000" flipH="1">
                <a:off x="512729" y="5994798"/>
                <a:ext cx="346352" cy="1369616"/>
              </a:xfrm>
              <a:custGeom>
                <a:avLst/>
                <a:gdLst>
                  <a:gd name="T0" fmla="*/ 0 w 291"/>
                  <a:gd name="T1" fmla="*/ 624 h 625"/>
                  <a:gd name="T2" fmla="*/ 291 w 291"/>
                  <a:gd name="T3" fmla="*/ 625 h 625"/>
                  <a:gd name="T4" fmla="*/ 291 w 291"/>
                  <a:gd name="T5" fmla="*/ 6 h 625"/>
                  <a:gd name="T6" fmla="*/ 0 w 291"/>
                  <a:gd name="T7" fmla="*/ 0 h 625"/>
                  <a:gd name="T8" fmla="*/ 0 w 291"/>
                  <a:gd name="T9" fmla="*/ 624 h 6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1" h="625">
                    <a:moveTo>
                      <a:pt x="0" y="624"/>
                    </a:moveTo>
                    <a:lnTo>
                      <a:pt x="291" y="625"/>
                    </a:lnTo>
                    <a:lnTo>
                      <a:pt x="291" y="6"/>
                    </a:lnTo>
                    <a:lnTo>
                      <a:pt x="0" y="0"/>
                    </a:lnTo>
                    <a:cubicBezTo>
                      <a:pt x="39" y="384"/>
                      <a:pt x="0" y="494"/>
                      <a:pt x="0" y="624"/>
                    </a:cubicBezTo>
                    <a:close/>
                  </a:path>
                </a:pathLst>
              </a:cu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Freeform 21"/>
              <p:cNvSpPr>
                <a:spLocks/>
              </p:cNvSpPr>
              <p:nvPr/>
            </p:nvSpPr>
            <p:spPr bwMode="ltGray">
              <a:xfrm flipH="1">
                <a:off x="2192" y="6204711"/>
                <a:ext cx="1367425" cy="429666"/>
              </a:xfrm>
              <a:custGeom>
                <a:avLst/>
                <a:gdLst>
                  <a:gd name="T0" fmla="*/ 0 w 624"/>
                  <a:gd name="T1" fmla="*/ 0 h 272"/>
                  <a:gd name="T2" fmla="*/ 0 w 624"/>
                  <a:gd name="T3" fmla="*/ 272 h 272"/>
                  <a:gd name="T4" fmla="*/ 240 w 624"/>
                  <a:gd name="T5" fmla="*/ 240 h 272"/>
                  <a:gd name="T6" fmla="*/ 624 w 624"/>
                  <a:gd name="T7" fmla="*/ 272 h 272"/>
                  <a:gd name="T8" fmla="*/ 624 w 624"/>
                  <a:gd name="T9" fmla="*/ 0 h 272"/>
                  <a:gd name="T10" fmla="*/ 0 w 624"/>
                  <a:gd name="T11" fmla="*/ 0 h 27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24" h="272">
                    <a:moveTo>
                      <a:pt x="0" y="0"/>
                    </a:moveTo>
                    <a:cubicBezTo>
                      <a:pt x="0" y="0"/>
                      <a:pt x="0" y="272"/>
                      <a:pt x="0" y="272"/>
                    </a:cubicBezTo>
                    <a:cubicBezTo>
                      <a:pt x="96" y="240"/>
                      <a:pt x="136" y="240"/>
                      <a:pt x="240" y="240"/>
                    </a:cubicBezTo>
                    <a:cubicBezTo>
                      <a:pt x="344" y="240"/>
                      <a:pt x="528" y="272"/>
                      <a:pt x="624" y="272"/>
                    </a:cubicBezTo>
                    <a:lnTo>
                      <a:pt x="624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Freeform 22"/>
              <p:cNvSpPr>
                <a:spLocks/>
              </p:cNvSpPr>
              <p:nvPr/>
            </p:nvSpPr>
            <p:spPr bwMode="ltGray">
              <a:xfrm flipH="1">
                <a:off x="3288" y="5894661"/>
                <a:ext cx="1384956" cy="376107"/>
              </a:xfrm>
              <a:custGeom>
                <a:avLst/>
                <a:gdLst>
                  <a:gd name="T0" fmla="*/ 8 w 632"/>
                  <a:gd name="T1" fmla="*/ 45 h 362"/>
                  <a:gd name="T2" fmla="*/ 8 w 632"/>
                  <a:gd name="T3" fmla="*/ 317 h 362"/>
                  <a:gd name="T4" fmla="*/ 248 w 632"/>
                  <a:gd name="T5" fmla="*/ 317 h 362"/>
                  <a:gd name="T6" fmla="*/ 632 w 632"/>
                  <a:gd name="T7" fmla="*/ 317 h 362"/>
                  <a:gd name="T8" fmla="*/ 632 w 632"/>
                  <a:gd name="T9" fmla="*/ 45 h 362"/>
                  <a:gd name="T10" fmla="*/ 104 w 632"/>
                  <a:gd name="T11" fmla="*/ 45 h 362"/>
                  <a:gd name="T12" fmla="*/ 8 w 632"/>
                  <a:gd name="T13" fmla="*/ 45 h 3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32" h="362">
                    <a:moveTo>
                      <a:pt x="8" y="45"/>
                    </a:moveTo>
                    <a:lnTo>
                      <a:pt x="8" y="317"/>
                    </a:lnTo>
                    <a:cubicBezTo>
                      <a:pt x="48" y="362"/>
                      <a:pt x="144" y="317"/>
                      <a:pt x="248" y="317"/>
                    </a:cubicBezTo>
                    <a:cubicBezTo>
                      <a:pt x="352" y="317"/>
                      <a:pt x="568" y="362"/>
                      <a:pt x="632" y="317"/>
                    </a:cubicBezTo>
                    <a:lnTo>
                      <a:pt x="632" y="45"/>
                    </a:lnTo>
                    <a:cubicBezTo>
                      <a:pt x="544" y="0"/>
                      <a:pt x="208" y="45"/>
                      <a:pt x="104" y="45"/>
                    </a:cubicBezTo>
                    <a:cubicBezTo>
                      <a:pt x="0" y="45"/>
                      <a:pt x="28" y="45"/>
                      <a:pt x="8" y="45"/>
                    </a:cubicBezTo>
                    <a:close/>
                  </a:path>
                </a:pathLst>
              </a:custGeom>
              <a:solidFill>
                <a:schemeClr val="tx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" name="Freeform 23"/>
            <p:cNvSpPr>
              <a:spLocks/>
            </p:cNvSpPr>
            <p:nvPr/>
          </p:nvSpPr>
          <p:spPr bwMode="ltGray">
            <a:xfrm rot="16200000" flipH="1">
              <a:off x="-2995169" y="2977523"/>
              <a:ext cx="6867143" cy="902851"/>
            </a:xfrm>
            <a:custGeom>
              <a:avLst/>
              <a:gdLst>
                <a:gd name="T0" fmla="*/ 0 w 5762"/>
                <a:gd name="T1" fmla="*/ 196 h 385"/>
                <a:gd name="T2" fmla="*/ 5762 w 5762"/>
                <a:gd name="T3" fmla="*/ 188 h 385"/>
                <a:gd name="T4" fmla="*/ 5762 w 5762"/>
                <a:gd name="T5" fmla="*/ 4 h 385"/>
                <a:gd name="T6" fmla="*/ 0 w 5762"/>
                <a:gd name="T7" fmla="*/ 0 h 385"/>
                <a:gd name="T8" fmla="*/ 0 w 5762"/>
                <a:gd name="T9" fmla="*/ 196 h 3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2" h="385">
                  <a:moveTo>
                    <a:pt x="0" y="196"/>
                  </a:moveTo>
                  <a:cubicBezTo>
                    <a:pt x="1667" y="385"/>
                    <a:pt x="2275" y="93"/>
                    <a:pt x="5762" y="188"/>
                  </a:cubicBezTo>
                  <a:lnTo>
                    <a:pt x="5762" y="4"/>
                  </a:lnTo>
                  <a:lnTo>
                    <a:pt x="0" y="0"/>
                  </a:lnTo>
                  <a:lnTo>
                    <a:pt x="0" y="1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767676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" name="Freeform 24"/>
            <p:cNvSpPr>
              <a:spLocks/>
            </p:cNvSpPr>
            <p:nvPr/>
          </p:nvSpPr>
          <p:spPr bwMode="ltGray">
            <a:xfrm rot="16200000" flipH="1">
              <a:off x="-2170536" y="3221067"/>
              <a:ext cx="6865553" cy="414172"/>
            </a:xfrm>
            <a:custGeom>
              <a:avLst/>
              <a:gdLst>
                <a:gd name="T0" fmla="*/ 0 w 5761"/>
                <a:gd name="T1" fmla="*/ 28 h 189"/>
                <a:gd name="T2" fmla="*/ 5761 w 5761"/>
                <a:gd name="T3" fmla="*/ 0 h 189"/>
                <a:gd name="T4" fmla="*/ 5761 w 5761"/>
                <a:gd name="T5" fmla="*/ 189 h 189"/>
                <a:gd name="T6" fmla="*/ 1 w 5761"/>
                <a:gd name="T7" fmla="*/ 189 h 189"/>
                <a:gd name="T8" fmla="*/ 0 w 5761"/>
                <a:gd name="T9" fmla="*/ 28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61" h="189">
                  <a:moveTo>
                    <a:pt x="0" y="28"/>
                  </a:moveTo>
                  <a:cubicBezTo>
                    <a:pt x="961" y="0"/>
                    <a:pt x="4971" y="161"/>
                    <a:pt x="5761" y="0"/>
                  </a:cubicBezTo>
                  <a:lnTo>
                    <a:pt x="5761" y="189"/>
                  </a:lnTo>
                  <a:lnTo>
                    <a:pt x="1" y="189"/>
                  </a:lnTo>
                  <a:lnTo>
                    <a:pt x="0" y="28"/>
                  </a:lnTo>
                  <a:close/>
                </a:path>
              </a:pathLst>
            </a:custGeom>
            <a:gradFill rotWithShape="0">
              <a:gsLst>
                <a:gs pos="0">
                  <a:srgbClr val="767676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miter lim="800000"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" name="Text Placeholder 8"/>
          <p:cNvSpPr>
            <a:spLocks noGrp="1"/>
          </p:cNvSpPr>
          <p:nvPr userDrawn="1"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5" name="Title Placeholder 4"/>
          <p:cNvSpPr>
            <a:spLocks noGrp="1"/>
          </p:cNvSpPr>
          <p:nvPr userDrawn="1"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51484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68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3.jpeg"/><Relationship Id="rId7" Type="http://schemas.openxmlformats.org/officeDocument/2006/relationships/image" Target="../media/image8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3437856" y="4168872"/>
            <a:ext cx="8534400" cy="503726"/>
          </a:xfrm>
        </p:spPr>
        <p:txBody>
          <a:bodyPr>
            <a:normAutofit/>
          </a:bodyPr>
          <a:lstStyle/>
          <a:p>
            <a:pPr algn="r"/>
            <a:r>
              <a:rPr lang="it-IT" sz="1800" b="1" dirty="0">
                <a:solidFill>
                  <a:schemeClr val="tx1"/>
                </a:solidFill>
              </a:rPr>
              <a:t>Valentina </a:t>
            </a:r>
            <a:r>
              <a:rPr lang="it-IT" sz="1800" b="1" dirty="0" err="1">
                <a:solidFill>
                  <a:schemeClr val="tx1"/>
                </a:solidFill>
              </a:rPr>
              <a:t>Ridolfi</a:t>
            </a:r>
            <a:r>
              <a:rPr lang="it-IT" sz="1800" dirty="0">
                <a:solidFill>
                  <a:schemeClr val="tx1"/>
                </a:solidFill>
              </a:rPr>
              <a:t> – </a:t>
            </a:r>
            <a:r>
              <a:rPr lang="it-IT" sz="1800" i="1" dirty="0">
                <a:solidFill>
                  <a:schemeClr val="tx1"/>
                </a:solidFill>
              </a:rPr>
              <a:t>Agenzia Piano Strategico </a:t>
            </a:r>
            <a:r>
              <a:rPr lang="it-IT" sz="1800" i="1" dirty="0" smtClean="0">
                <a:solidFill>
                  <a:schemeClr val="tx1"/>
                </a:solidFill>
              </a:rPr>
              <a:t>Rimini</a:t>
            </a:r>
            <a:endParaRPr lang="en-GB" sz="1800" dirty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585605" y="2124222"/>
            <a:ext cx="10382612" cy="2044650"/>
          </a:xfrm>
        </p:spPr>
        <p:txBody>
          <a:bodyPr>
            <a:normAutofit/>
          </a:bodyPr>
          <a:lstStyle/>
          <a:p>
            <a:r>
              <a:rPr lang="it-IT" sz="5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Territorio e </a:t>
            </a:r>
            <a:r>
              <a:rPr lang="it-IT" sz="5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nuove </a:t>
            </a:r>
            <a:r>
              <a:rPr lang="it-IT" sz="5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strategie di </a:t>
            </a:r>
            <a:r>
              <a:rPr lang="it-IT" sz="50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innovazione </a:t>
            </a:r>
            <a:r>
              <a:rPr lang="it-IT" sz="50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sociale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1097" y="4805044"/>
            <a:ext cx="1953231" cy="7200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2857" y="4805044"/>
            <a:ext cx="851457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711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827058" y="587829"/>
            <a:ext cx="9997440" cy="4800600"/>
          </a:xfrm>
        </p:spPr>
        <p:txBody>
          <a:bodyPr>
            <a:noAutofit/>
          </a:bodyPr>
          <a:lstStyle/>
          <a:p>
            <a:pPr marL="82296" indent="0" algn="ctr">
              <a:lnSpc>
                <a:spcPct val="150000"/>
              </a:lnSpc>
              <a:buNone/>
            </a:pPr>
            <a:r>
              <a:rPr lang="it-IT" sz="1400" dirty="0" smtClean="0">
                <a:solidFill>
                  <a:srgbClr val="C00000"/>
                </a:solidFill>
              </a:rPr>
              <a:t>DA G. CASELLI, RAPPORTO ECONOMICO SULLA PROVINCIA DI RIMINI 2015-2016</a:t>
            </a:r>
            <a:endParaRPr lang="it-IT" sz="1400" i="1" dirty="0" smtClean="0">
              <a:solidFill>
                <a:srgbClr val="C00000"/>
              </a:solidFill>
              <a:latin typeface="+mj-lt"/>
            </a:endParaRPr>
          </a:p>
          <a:p>
            <a:pPr marL="82296" indent="0" algn="r">
              <a:lnSpc>
                <a:spcPct val="150000"/>
              </a:lnSpc>
              <a:buNone/>
            </a:pPr>
            <a:endParaRPr lang="it-IT" sz="800" i="1" dirty="0" smtClean="0">
              <a:latin typeface="+mj-lt"/>
            </a:endParaRPr>
          </a:p>
          <a:p>
            <a:pPr marL="82296" indent="0" algn="r">
              <a:lnSpc>
                <a:spcPct val="150000"/>
              </a:lnSpc>
              <a:buNone/>
            </a:pPr>
            <a:r>
              <a:rPr lang="it-IT" sz="1400" i="1" dirty="0" smtClean="0">
                <a:latin typeface="+mj-lt"/>
              </a:rPr>
              <a:t>Una transizione dal “non più” al “non ancora”, da una fase che non tornerà più ad un’altra che ancora non riusciamo a distinguere. </a:t>
            </a:r>
            <a:endParaRPr lang="it-IT" sz="1400" dirty="0" smtClean="0">
              <a:latin typeface="+mj-lt"/>
              <a:ea typeface="+mj-ea"/>
              <a:cs typeface="+mj-cs"/>
            </a:endParaRPr>
          </a:p>
          <a:p>
            <a:pPr marL="82296" indent="0" algn="r">
              <a:lnSpc>
                <a:spcPct val="150000"/>
              </a:lnSpc>
              <a:buNone/>
            </a:pPr>
            <a:endParaRPr lang="it-IT" sz="800" dirty="0" smtClean="0">
              <a:latin typeface="+mj-lt"/>
              <a:ea typeface="+mj-ea"/>
              <a:cs typeface="+mj-cs"/>
            </a:endParaRPr>
          </a:p>
          <a:p>
            <a:pPr marL="82296" indent="0" algn="r">
              <a:lnSpc>
                <a:spcPct val="150000"/>
              </a:lnSpc>
              <a:buNone/>
            </a:pPr>
            <a:r>
              <a:rPr lang="it-IT" sz="1400" i="1" dirty="0" smtClean="0">
                <a:latin typeface="+mj-lt"/>
                <a:ea typeface="+mj-ea"/>
                <a:cs typeface="+mj-cs"/>
              </a:rPr>
              <a:t>Tre suggestioni per il futuro:</a:t>
            </a:r>
          </a:p>
          <a:p>
            <a:pPr marL="539496" indent="-457200" algn="r">
              <a:lnSpc>
                <a:spcPct val="150000"/>
              </a:lnSpc>
              <a:buAutoNum type="arabicPeriod"/>
            </a:pPr>
            <a:r>
              <a:rPr lang="it-IT" sz="1400" i="1" dirty="0" smtClean="0">
                <a:latin typeface="+mj-lt"/>
                <a:ea typeface="+mj-ea"/>
                <a:cs typeface="+mj-cs"/>
              </a:rPr>
              <a:t>le </a:t>
            </a:r>
            <a:r>
              <a:rPr lang="it-IT" sz="1400" i="1" dirty="0">
                <a:latin typeface="+mj-lt"/>
                <a:ea typeface="+mj-ea"/>
                <a:cs typeface="+mj-cs"/>
              </a:rPr>
              <a:t>traiettorie dello sviluppo puntano verso </a:t>
            </a:r>
            <a:r>
              <a:rPr lang="it-IT" sz="1400" i="1" dirty="0" smtClean="0">
                <a:latin typeface="+mj-lt"/>
                <a:ea typeface="+mj-ea"/>
                <a:cs typeface="+mj-cs"/>
              </a:rPr>
              <a:t>MODELLI COLLABORATIVI che </a:t>
            </a:r>
            <a:r>
              <a:rPr lang="it-IT" sz="1400" i="1" dirty="0">
                <a:latin typeface="+mj-lt"/>
                <a:ea typeface="+mj-ea"/>
                <a:cs typeface="+mj-cs"/>
              </a:rPr>
              <a:t>hanno nella </a:t>
            </a:r>
            <a:r>
              <a:rPr lang="it-IT" sz="1400" i="1" dirty="0" smtClean="0">
                <a:latin typeface="+mj-lt"/>
                <a:ea typeface="+mj-ea"/>
                <a:cs typeface="+mj-cs"/>
              </a:rPr>
              <a:t>RECIPROCITÀ e nella MUTUALITÀ </a:t>
            </a:r>
            <a:r>
              <a:rPr lang="it-IT" sz="1400" i="1" dirty="0">
                <a:latin typeface="+mj-lt"/>
                <a:ea typeface="+mj-ea"/>
                <a:cs typeface="+mj-cs"/>
              </a:rPr>
              <a:t>i valori fondanti, nella </a:t>
            </a:r>
            <a:r>
              <a:rPr lang="it-IT" sz="1400" i="1" dirty="0" smtClean="0">
                <a:latin typeface="+mj-lt"/>
                <a:ea typeface="+mj-ea"/>
                <a:cs typeface="+mj-cs"/>
              </a:rPr>
              <a:t>SPECIALIZZAZIONE, </a:t>
            </a:r>
            <a:r>
              <a:rPr lang="it-IT" sz="1400" i="1" dirty="0">
                <a:latin typeface="+mj-lt"/>
                <a:ea typeface="+mj-ea"/>
                <a:cs typeface="+mj-cs"/>
              </a:rPr>
              <a:t>nelle </a:t>
            </a:r>
            <a:r>
              <a:rPr lang="it-IT" sz="1400" i="1" dirty="0" smtClean="0">
                <a:latin typeface="+mj-lt"/>
                <a:ea typeface="+mj-ea"/>
                <a:cs typeface="+mj-cs"/>
              </a:rPr>
              <a:t>COMPETENZE DISTINTIVE, </a:t>
            </a:r>
            <a:r>
              <a:rPr lang="it-IT" sz="1400" i="1" dirty="0">
                <a:latin typeface="+mj-lt"/>
                <a:ea typeface="+mj-ea"/>
                <a:cs typeface="+mj-cs"/>
              </a:rPr>
              <a:t>la modalità </a:t>
            </a:r>
            <a:r>
              <a:rPr lang="it-IT" sz="1400" i="1" dirty="0" smtClean="0">
                <a:latin typeface="+mj-lt"/>
                <a:ea typeface="+mj-ea"/>
                <a:cs typeface="+mj-cs"/>
              </a:rPr>
              <a:t>operativa;</a:t>
            </a:r>
          </a:p>
          <a:p>
            <a:pPr marL="539496" indent="-457200" algn="r">
              <a:lnSpc>
                <a:spcPct val="150000"/>
              </a:lnSpc>
              <a:buAutoNum type="arabicPeriod"/>
            </a:pPr>
            <a:endParaRPr lang="it-IT" sz="800" i="1" dirty="0" smtClean="0">
              <a:latin typeface="+mj-lt"/>
              <a:ea typeface="+mj-ea"/>
              <a:cs typeface="+mj-cs"/>
            </a:endParaRPr>
          </a:p>
          <a:p>
            <a:pPr marL="539496" indent="-457200" algn="r">
              <a:lnSpc>
                <a:spcPct val="150000"/>
              </a:lnSpc>
              <a:buAutoNum type="arabicPeriod"/>
            </a:pPr>
            <a:r>
              <a:rPr lang="it-IT" sz="1400" i="1" dirty="0">
                <a:latin typeface="+mj-lt"/>
              </a:rPr>
              <a:t>il </a:t>
            </a:r>
            <a:r>
              <a:rPr lang="it-IT" sz="1400" i="1" dirty="0" smtClean="0">
                <a:latin typeface="+mj-lt"/>
              </a:rPr>
              <a:t>TERRITORIO, </a:t>
            </a:r>
            <a:r>
              <a:rPr lang="it-IT" sz="1400" i="1" dirty="0">
                <a:latin typeface="+mj-lt"/>
              </a:rPr>
              <a:t>il contesto locale, </a:t>
            </a:r>
            <a:r>
              <a:rPr lang="it-IT" sz="1400" i="1" dirty="0" smtClean="0">
                <a:latin typeface="+mj-lt"/>
              </a:rPr>
              <a:t>è AL CENTRO DELLO SVILUPPO, </a:t>
            </a:r>
            <a:r>
              <a:rPr lang="it-IT" sz="1400" i="1" dirty="0">
                <a:latin typeface="+mj-lt"/>
              </a:rPr>
              <a:t>ad esso spetta il ruolo di creare l'ambiente favorevole per la realizzazione delle persone e la crescita delle </a:t>
            </a:r>
            <a:r>
              <a:rPr lang="it-IT" sz="1400" i="1" dirty="0" smtClean="0">
                <a:latin typeface="+mj-lt"/>
              </a:rPr>
              <a:t>imprese;</a:t>
            </a:r>
          </a:p>
          <a:p>
            <a:pPr marL="539496" indent="-457200" algn="r">
              <a:lnSpc>
                <a:spcPct val="150000"/>
              </a:lnSpc>
              <a:buAutoNum type="arabicPeriod"/>
            </a:pPr>
            <a:endParaRPr lang="it-IT" sz="800" i="1" dirty="0" smtClean="0">
              <a:latin typeface="+mj-lt"/>
            </a:endParaRPr>
          </a:p>
          <a:p>
            <a:pPr marL="539496" indent="-457200" algn="r">
              <a:lnSpc>
                <a:spcPct val="150000"/>
              </a:lnSpc>
              <a:buAutoNum type="arabicPeriod"/>
            </a:pPr>
            <a:r>
              <a:rPr lang="it-IT" sz="1400" i="1" dirty="0">
                <a:latin typeface="+mj-lt"/>
              </a:rPr>
              <a:t>l</a:t>
            </a:r>
            <a:r>
              <a:rPr lang="it-IT" sz="1400" i="1" dirty="0" smtClean="0">
                <a:latin typeface="+mj-lt"/>
              </a:rPr>
              <a:t>a formazione: </a:t>
            </a:r>
            <a:r>
              <a:rPr lang="it-IT" sz="1400" i="1" dirty="0">
                <a:latin typeface="+mj-lt"/>
              </a:rPr>
              <a:t>fondamentale essere </a:t>
            </a:r>
            <a:r>
              <a:rPr lang="it-IT" sz="1400" i="1" dirty="0" smtClean="0">
                <a:latin typeface="+mj-lt"/>
              </a:rPr>
              <a:t>COMPETENTI DA PUNTO DI VISTA TECNICO, </a:t>
            </a:r>
            <a:r>
              <a:rPr lang="it-IT" sz="1400" i="1" dirty="0">
                <a:latin typeface="+mj-lt"/>
              </a:rPr>
              <a:t>altrettanto fondamentale è sviluppare </a:t>
            </a:r>
            <a:r>
              <a:rPr lang="it-IT" sz="1400" i="1" dirty="0" smtClean="0">
                <a:latin typeface="+mj-lt"/>
              </a:rPr>
              <a:t>COMPETENZE TRASVERSALI, </a:t>
            </a:r>
            <a:r>
              <a:rPr lang="it-IT" sz="1400" i="1" dirty="0">
                <a:latin typeface="+mj-lt"/>
              </a:rPr>
              <a:t>in particolare quelle relazionali e di </a:t>
            </a:r>
            <a:r>
              <a:rPr lang="it-IT" sz="1400" i="1" dirty="0" smtClean="0">
                <a:latin typeface="+mj-lt"/>
              </a:rPr>
              <a:t>comunicazione.</a:t>
            </a:r>
          </a:p>
          <a:p>
            <a:pPr marL="425196" indent="-342900" algn="r">
              <a:buFont typeface="+mj-lt"/>
              <a:buAutoNum type="arabicPeriod"/>
            </a:pPr>
            <a:r>
              <a:rPr lang="it-IT" sz="1400" i="1" dirty="0">
                <a:solidFill>
                  <a:srgbClr val="416351"/>
                </a:solidFill>
                <a:latin typeface="+mj-lt"/>
                <a:ea typeface="+mj-ea"/>
                <a:cs typeface="+mj-cs"/>
              </a:rPr>
              <a:t/>
            </a:r>
            <a:br>
              <a:rPr lang="it-IT" sz="1400" i="1" dirty="0">
                <a:solidFill>
                  <a:srgbClr val="416351"/>
                </a:solidFill>
                <a:latin typeface="+mj-lt"/>
                <a:ea typeface="+mj-ea"/>
                <a:cs typeface="+mj-cs"/>
              </a:rPr>
            </a:br>
            <a:endParaRPr lang="it-IT" sz="1400" i="1" dirty="0">
              <a:latin typeface="+mj-l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388" y="6108747"/>
            <a:ext cx="1464923" cy="540000"/>
          </a:xfrm>
          <a:prstGeom prst="rect">
            <a:avLst/>
          </a:prstGeom>
        </p:spPr>
      </p:pic>
      <p:pic>
        <p:nvPicPr>
          <p:cNvPr id="7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127" y="5964747"/>
            <a:ext cx="851457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07319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35" y="3573627"/>
            <a:ext cx="3418153" cy="12600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127" y="5964747"/>
            <a:ext cx="851457" cy="684000"/>
          </a:xfrm>
          <a:prstGeom prst="rect">
            <a:avLst/>
          </a:prstGeom>
        </p:spPr>
      </p:pic>
      <p:sp>
        <p:nvSpPr>
          <p:cNvPr id="6" name="Content Placeholder 1"/>
          <p:cNvSpPr txBox="1">
            <a:spLocks/>
          </p:cNvSpPr>
          <p:nvPr/>
        </p:nvSpPr>
        <p:spPr>
          <a:xfrm>
            <a:off x="1669992" y="1681680"/>
            <a:ext cx="9997440" cy="760828"/>
          </a:xfrm>
          <a:prstGeom prst="rect">
            <a:avLst/>
          </a:prstGeom>
        </p:spPr>
        <p:txBody>
          <a:bodyPr>
            <a:noAutofit/>
          </a:bodyPr>
          <a:lstStyle>
            <a:lvl1pPr marL="365760" indent="-283464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37744" algn="l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Char char="◦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86968" indent="-22860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Char char="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173736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98448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50876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71907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920240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30552" indent="-182880" algn="l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82296" indent="0" algn="ctr">
              <a:buFont typeface="Wingdings 2"/>
              <a:buNone/>
            </a:pPr>
            <a:r>
              <a:rPr lang="it-IT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PIAZZA DELL’INNOVAZIONE </a:t>
            </a:r>
          </a:p>
          <a:p>
            <a:pPr marL="82296" indent="0" algn="ctr">
              <a:buFont typeface="Wingdings 2"/>
              <a:buNone/>
            </a:pPr>
            <a:r>
              <a:rPr lang="it-IT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 RIMINI</a:t>
            </a:r>
            <a:endParaRPr lang="it-IT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15630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4144" y="2202186"/>
            <a:ext cx="9997440" cy="4446561"/>
          </a:xfrm>
        </p:spPr>
        <p:txBody>
          <a:bodyPr>
            <a:normAutofit/>
          </a:bodyPr>
          <a:lstStyle/>
          <a:p>
            <a:r>
              <a:rPr lang="it-IT" sz="2000" dirty="0" smtClean="0"/>
              <a:t>SPAZIO DI CO-WORKING</a:t>
            </a:r>
          </a:p>
          <a:p>
            <a:pPr marL="402336" lvl="1" indent="0">
              <a:buNone/>
            </a:pPr>
            <a:r>
              <a:rPr lang="it-IT" sz="2000" dirty="0" smtClean="0"/>
              <a:t>16 postazioni</a:t>
            </a:r>
          </a:p>
          <a:p>
            <a:pPr lvl="1"/>
            <a:endParaRPr lang="it-IT" sz="800" dirty="0" smtClean="0"/>
          </a:p>
          <a:p>
            <a:r>
              <a:rPr lang="it-IT" sz="2000" dirty="0" smtClean="0"/>
              <a:t>INNOVATION LAB</a:t>
            </a:r>
          </a:p>
          <a:p>
            <a:pPr marL="402336" lvl="1" indent="0">
              <a:buNone/>
            </a:pPr>
            <a:r>
              <a:rPr lang="it-IT" sz="2000" dirty="0" err="1" smtClean="0"/>
              <a:t>Fab</a:t>
            </a:r>
            <a:r>
              <a:rPr lang="it-IT" sz="2000" dirty="0" smtClean="0"/>
              <a:t> </a:t>
            </a:r>
            <a:r>
              <a:rPr lang="it-IT" sz="2000" dirty="0" smtClean="0"/>
              <a:t>Lab: officina per l’artigianato </a:t>
            </a:r>
            <a:r>
              <a:rPr lang="it-IT" sz="2000" dirty="0" smtClean="0"/>
              <a:t>digitale</a:t>
            </a:r>
          </a:p>
          <a:p>
            <a:pPr lvl="1"/>
            <a:endParaRPr lang="it-IT" sz="800" dirty="0" smtClean="0"/>
          </a:p>
          <a:p>
            <a:r>
              <a:rPr lang="it-IT" sz="2000" dirty="0" smtClean="0"/>
              <a:t>BUSINESS INCUBATOR</a:t>
            </a:r>
          </a:p>
          <a:p>
            <a:pPr marL="402336" lvl="1" indent="0">
              <a:buNone/>
            </a:pPr>
            <a:r>
              <a:rPr lang="it-IT" sz="2000" dirty="0" smtClean="0"/>
              <a:t>Sviluppo </a:t>
            </a:r>
            <a:r>
              <a:rPr lang="it-IT" sz="2000" dirty="0" smtClean="0"/>
              <a:t>di </a:t>
            </a:r>
            <a:r>
              <a:rPr lang="it-IT" sz="2000" dirty="0" smtClean="0"/>
              <a:t>impresa</a:t>
            </a:r>
          </a:p>
          <a:p>
            <a:pPr lvl="1"/>
            <a:endParaRPr lang="it-IT" sz="800" dirty="0" smtClean="0"/>
          </a:p>
          <a:p>
            <a:r>
              <a:rPr lang="it-IT" sz="2000" dirty="0" smtClean="0"/>
              <a:t>PIAZZA DELL’INNOVAZIONE</a:t>
            </a:r>
          </a:p>
          <a:p>
            <a:pPr marL="402336" lvl="1" indent="0">
              <a:buNone/>
            </a:pPr>
            <a:r>
              <a:rPr lang="it-IT" sz="2000" dirty="0" smtClean="0"/>
              <a:t>Piattaforma </a:t>
            </a:r>
            <a:r>
              <a:rPr lang="it-IT" sz="2000" dirty="0" smtClean="0"/>
              <a:t>di relazioni </a:t>
            </a:r>
            <a:r>
              <a:rPr lang="it-IT" sz="2000" dirty="0" smtClean="0"/>
              <a:t>(eventi, workshop, tutoraggio, consulenza, database, …)</a:t>
            </a:r>
            <a:endParaRPr lang="it-IT" sz="2000" dirty="0" smtClean="0"/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 lvl="1"/>
            <a:endParaRPr lang="it-I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36" y="647297"/>
            <a:ext cx="3418153" cy="12600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127" y="5964747"/>
            <a:ext cx="851457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5335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4144" y="2006243"/>
            <a:ext cx="9997440" cy="4446561"/>
          </a:xfrm>
        </p:spPr>
        <p:txBody>
          <a:bodyPr>
            <a:normAutofit fontScale="85000" lnSpcReduction="20000"/>
          </a:bodyPr>
          <a:lstStyle/>
          <a:p>
            <a:pPr marL="82296" indent="0">
              <a:buNone/>
            </a:pPr>
            <a:r>
              <a:rPr lang="it-IT" sz="1800" dirty="0" smtClean="0"/>
              <a:t>IN COLLABORAZIONE CON:</a:t>
            </a:r>
          </a:p>
          <a:p>
            <a:pPr>
              <a:buFontTx/>
              <a:buChar char="-"/>
            </a:pPr>
            <a:r>
              <a:rPr lang="it-IT" sz="1800" dirty="0" smtClean="0"/>
              <a:t>Fondazione </a:t>
            </a:r>
            <a:r>
              <a:rPr lang="it-IT" sz="1800" dirty="0"/>
              <a:t>Cassa di Risparmio di Rimini </a:t>
            </a:r>
          </a:p>
          <a:p>
            <a:pPr>
              <a:buFontTx/>
              <a:buChar char="-"/>
            </a:pPr>
            <a:r>
              <a:rPr lang="it-IT" sz="1800" dirty="0" smtClean="0"/>
              <a:t>CCIAA </a:t>
            </a:r>
            <a:r>
              <a:rPr lang="it-IT" sz="1800" dirty="0"/>
              <a:t>Rimini </a:t>
            </a:r>
          </a:p>
          <a:p>
            <a:pPr>
              <a:buFontTx/>
              <a:buChar char="-"/>
            </a:pPr>
            <a:r>
              <a:rPr lang="it-IT" sz="1800" dirty="0" smtClean="0"/>
              <a:t>Amministrazione comunale</a:t>
            </a:r>
          </a:p>
          <a:p>
            <a:pPr>
              <a:buFontTx/>
              <a:buChar char="-"/>
            </a:pPr>
            <a:r>
              <a:rPr lang="it-IT" sz="1800" dirty="0"/>
              <a:t>Provincia di Rimini</a:t>
            </a:r>
            <a:endParaRPr lang="it-IT" sz="1800" dirty="0" smtClean="0"/>
          </a:p>
          <a:p>
            <a:pPr>
              <a:buFontTx/>
              <a:buChar char="-"/>
            </a:pPr>
            <a:r>
              <a:rPr lang="it-IT" sz="1800" dirty="0" smtClean="0"/>
              <a:t>Parco Scientifico Tecnologico RSM</a:t>
            </a:r>
          </a:p>
          <a:p>
            <a:pPr>
              <a:buFontTx/>
              <a:buChar char="-"/>
            </a:pPr>
            <a:r>
              <a:rPr lang="it-IT" sz="1800" dirty="0" smtClean="0"/>
              <a:t>Nuove Idee Nuove Imprese</a:t>
            </a:r>
          </a:p>
          <a:p>
            <a:pPr>
              <a:buFontTx/>
              <a:buChar char="-"/>
            </a:pPr>
            <a:r>
              <a:rPr lang="it-IT" sz="1800" dirty="0" err="1" smtClean="0"/>
              <a:t>Uni.Rimini</a:t>
            </a:r>
            <a:endParaRPr lang="it-IT" sz="1800" dirty="0" smtClean="0"/>
          </a:p>
          <a:p>
            <a:pPr>
              <a:buFontTx/>
              <a:buChar char="-"/>
            </a:pPr>
            <a:r>
              <a:rPr lang="it-IT" sz="1800" dirty="0" smtClean="0"/>
              <a:t>Campus Rimini</a:t>
            </a:r>
          </a:p>
          <a:p>
            <a:pPr>
              <a:buFontTx/>
              <a:buChar char="-"/>
            </a:pPr>
            <a:r>
              <a:rPr lang="it-IT" sz="1800" dirty="0" err="1" smtClean="0"/>
              <a:t>Unindustria</a:t>
            </a:r>
            <a:endParaRPr lang="it-IT" sz="1800" dirty="0" smtClean="0"/>
          </a:p>
          <a:p>
            <a:pPr>
              <a:buFontTx/>
              <a:buChar char="-"/>
            </a:pPr>
            <a:endParaRPr lang="it-IT" sz="1800" dirty="0" smtClean="0"/>
          </a:p>
          <a:p>
            <a:pPr>
              <a:buFontTx/>
              <a:buChar char="-"/>
            </a:pPr>
            <a:endParaRPr lang="it-IT" sz="1800" dirty="0"/>
          </a:p>
          <a:p>
            <a:pPr marL="82296" indent="0">
              <a:buNone/>
            </a:pPr>
            <a:endParaRPr lang="it-IT" sz="1800" dirty="0"/>
          </a:p>
          <a:p>
            <a:pPr marL="82296" indent="0">
              <a:buNone/>
            </a:pPr>
            <a:r>
              <a:rPr lang="it-IT" sz="1800" dirty="0" smtClean="0"/>
              <a:t>NETWORK IN COSTRUZIONE CON:</a:t>
            </a:r>
          </a:p>
          <a:p>
            <a:pPr>
              <a:buFontTx/>
              <a:buChar char="-"/>
            </a:pPr>
            <a:r>
              <a:rPr lang="it-IT" sz="1800" dirty="0" smtClean="0"/>
              <a:t>Figli del Mondo</a:t>
            </a:r>
          </a:p>
          <a:p>
            <a:pPr>
              <a:buFontTx/>
              <a:buChar char="-"/>
            </a:pPr>
            <a:r>
              <a:rPr lang="it-IT" sz="1800" dirty="0" smtClean="0"/>
              <a:t>Palloncino Rosso</a:t>
            </a:r>
          </a:p>
          <a:p>
            <a:pPr>
              <a:buFontTx/>
              <a:buChar char="-"/>
            </a:pPr>
            <a:r>
              <a:rPr lang="it-IT" sz="1800" dirty="0" smtClean="0"/>
              <a:t>Altre associazioni del mondo dell’innovazione</a:t>
            </a:r>
            <a:endParaRPr lang="it-IT" sz="1800" dirty="0" smtClean="0"/>
          </a:p>
          <a:p>
            <a:pPr lvl="1"/>
            <a:endParaRPr lang="it-IT" dirty="0" smtClean="0"/>
          </a:p>
          <a:p>
            <a:pPr lvl="1"/>
            <a:endParaRPr lang="it-IT" dirty="0" smtClean="0"/>
          </a:p>
          <a:p>
            <a:endParaRPr lang="it-IT" dirty="0" smtClean="0"/>
          </a:p>
          <a:p>
            <a:endParaRPr lang="it-IT" dirty="0" smtClean="0"/>
          </a:p>
          <a:p>
            <a:pPr lvl="1"/>
            <a:endParaRPr lang="it-IT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36" y="647297"/>
            <a:ext cx="3418153" cy="12600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127" y="5964747"/>
            <a:ext cx="851457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48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9636" y="647297"/>
            <a:ext cx="3418153" cy="1260000"/>
          </a:xfrm>
          <a:prstGeom prst="rect">
            <a:avLst/>
          </a:prstGeom>
        </p:spPr>
      </p:pic>
      <p:pic>
        <p:nvPicPr>
          <p:cNvPr id="5" name="Immagin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0127" y="5964747"/>
            <a:ext cx="851457" cy="684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4594" y="792476"/>
            <a:ext cx="2352000" cy="1764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2821" y="2744566"/>
            <a:ext cx="2352000" cy="1764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0762" y="3809144"/>
            <a:ext cx="2646662" cy="17640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55083" y="1277297"/>
            <a:ext cx="2644677" cy="1764000"/>
          </a:xfrm>
          <a:prstGeom prst="rect">
            <a:avLst/>
          </a:prstGeom>
        </p:spPr>
      </p:pic>
      <p:pic>
        <p:nvPicPr>
          <p:cNvPr id="1026" name="Picture 2" descr="https://scontent-mxp1-1.xx.fbcdn.net/v/t1.0-9/12368969_1644937259106377_1339046396487936840_n.jpg?oh=e969049ff99dc50d24a6d8d85eca0084&amp;oe=587B9AFE"/>
          <p:cNvPicPr>
            <a:picLocks noGrp="1" noChangeAspect="1" noChangeArrowheads="1"/>
          </p:cNvPicPr>
          <p:nvPr>
            <p:ph idx="1"/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9127" y="4884747"/>
            <a:ext cx="2352000" cy="176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157" y="4884747"/>
            <a:ext cx="2352000" cy="17640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952" y="2333058"/>
            <a:ext cx="2352000" cy="17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644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d's tie design template">
  <a:themeElements>
    <a:clrScheme name="Custom 20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D3101B"/>
      </a:accent1>
      <a:accent2>
        <a:srgbClr val="DBD1AF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ustom 1">
      <a:majorFont>
        <a:latin typeface="Arial Rounded MT Bold"/>
        <a:ea typeface=""/>
        <a:cs typeface=""/>
      </a:majorFont>
      <a:minorFont>
        <a:latin typeface="Arial Rounded MT Bold"/>
        <a:ea typeface=""/>
        <a:cs typeface="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/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Dad's tie design template" id="{D38B957D-588F-4953-A2A4-8835E8F79C65}" vid="{09887BB5-A875-44C0-9AF9-8FE92BB7EC5A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9TopShadow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3975" dist="41275" dir="14700000" algn="t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C979567-0D27-4E98-9101-139E4F27BE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0</TotalTime>
  <Words>230</Words>
  <Application>Microsoft Office PowerPoint</Application>
  <PresentationFormat>Personalizzato</PresentationFormat>
  <Paragraphs>49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Dad's tie design template</vt:lpstr>
      <vt:lpstr>Territorio e nuove strategie di innovazione sociale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2016-09-12T21:26:00Z</dcterms:created>
  <dcterms:modified xsi:type="dcterms:W3CDTF">2016-09-13T12:29:00Z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TC034605139991</vt:lpwstr>
  </property>
</Properties>
</file>