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61" r:id="rId4"/>
    <p:sldId id="264" r:id="rId5"/>
    <p:sldId id="275" r:id="rId6"/>
    <p:sldId id="278" r:id="rId7"/>
    <p:sldId id="279" r:id="rId8"/>
    <p:sldId id="280" r:id="rId9"/>
    <p:sldId id="281" r:id="rId10"/>
    <p:sldId id="282" r:id="rId11"/>
    <p:sldId id="283" r:id="rId12"/>
    <p:sldId id="277" r:id="rId13"/>
    <p:sldId id="273" r:id="rId14"/>
  </p:sldIdLst>
  <p:sldSz cx="9144000" cy="6858000" type="screen4x3"/>
  <p:notesSz cx="9926638" cy="6797675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F98"/>
    <a:srgbClr val="EE9500"/>
    <a:srgbClr val="928175"/>
    <a:srgbClr val="FFBD01"/>
    <a:srgbClr val="559700"/>
    <a:srgbClr val="64A500"/>
    <a:srgbClr val="1550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89558" autoAdjust="0"/>
  </p:normalViewPr>
  <p:slideViewPr>
    <p:cSldViewPr snapToObjects="1">
      <p:cViewPr varScale="1">
        <p:scale>
          <a:sx n="67" d="100"/>
          <a:sy n="67" d="100"/>
        </p:scale>
        <p:origin x="147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076F8-F732-2E40-AF55-BC967C17B52E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CDCAF-2424-5B4E-91E4-E92EB8617685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669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17B07-9247-7A46-AA86-30A374A057C3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F5438-8647-C449-8309-CEA95BE052D0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065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>
                <a:solidFill>
                  <a:srgbClr val="928175"/>
                </a:solidFill>
              </a:defRPr>
            </a:lvl4pPr>
            <a:lvl5pPr>
              <a:defRPr>
                <a:solidFill>
                  <a:srgbClr val="928175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0" r="2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C9B3D-822C-594F-8857-B9D0F15F30DF}" type="datetimeFigureOut">
              <a:rPr lang="fr-FR" smtClean="0"/>
              <a:pPr/>
              <a:t>13/09/2016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AF30C-5F3F-A548-8046-8C9BEBE70EF3}" type="slidenum">
              <a:rPr lang="fr-FR" smtClean="0"/>
              <a:pPr/>
              <a:t>‹N›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6084211"/>
            <a:ext cx="4153122" cy="773789"/>
          </a:xfrm>
          <a:prstGeom prst="rect">
            <a:avLst/>
          </a:prstGeom>
          <a:effectLst>
            <a:softEdge rad="635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accent3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aven Pro Black" pitchFamily="2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Maven Pro" pitchFamily="2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aven Pro" pitchFamily="2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aven Pro" pitchFamily="2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aven Pro" pitchFamily="2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aven Pro" pitchFamily="2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ct@indaco.coo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erasmus-entrepreneurs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asmus-entrepreneurs.e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asmus-entrepreneurs.e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asmus-entrepreneurs.e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3304"/>
            <a:ext cx="3347864" cy="110545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-20792" y="2060848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spc="-80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ven Pro Black"/>
                <a:cs typeface="Maven Pro Black"/>
              </a:rPr>
              <a:t>Erasmus for Young Entrepreneurs</a:t>
            </a:r>
          </a:p>
          <a:p>
            <a:pPr algn="ctr"/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Nuove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</a:t>
            </a:r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frontiere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e </a:t>
            </a:r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opportunità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per </a:t>
            </a:r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imprese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</a:t>
            </a:r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responsabili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                   e </a:t>
            </a:r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innovazione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sociale </a:t>
            </a:r>
          </a:p>
          <a:p>
            <a:pPr algn="ctr"/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Innovation square </a:t>
            </a:r>
          </a:p>
          <a:p>
            <a:pPr algn="ctr"/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Rimini</a:t>
            </a:r>
          </a:p>
          <a:p>
            <a:pPr algn="ctr"/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13 </a:t>
            </a:r>
            <a:r>
              <a:rPr lang="fr-FR" sz="2400" b="1" spc="-80" dirty="0" err="1" smtClean="0">
                <a:solidFill>
                  <a:schemeClr val="accent3"/>
                </a:solidFill>
                <a:latin typeface="Maven Pro Black"/>
                <a:cs typeface="Maven Pro Black"/>
              </a:rPr>
              <a:t>settembre</a:t>
            </a:r>
            <a:r>
              <a:rPr lang="fr-FR" sz="2400" b="1" spc="-80" dirty="0" smtClean="0">
                <a:solidFill>
                  <a:schemeClr val="accent3"/>
                </a:solidFill>
                <a:latin typeface="Maven Pro Black"/>
                <a:cs typeface="Maven Pro Black"/>
              </a:rPr>
              <a:t> 2016</a:t>
            </a:r>
            <a:endParaRPr lang="fr-FR" sz="5400" b="1" spc="-80" dirty="0" smtClean="0">
              <a:solidFill>
                <a:schemeClr val="accent3"/>
              </a:solidFill>
              <a:latin typeface="Maven Pro Black"/>
              <a:cs typeface="Maven Pro Black"/>
            </a:endParaRPr>
          </a:p>
        </p:txBody>
      </p:sp>
      <p:pic>
        <p:nvPicPr>
          <p:cNvPr id="5" name="Image 4" descr="ENCOSI-logo-web-rv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645" y="11737"/>
            <a:ext cx="3135486" cy="1371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31"/>
              </a:spcBef>
            </a:pPr>
            <a:r>
              <a:rPr lang="it-IT" dirty="0"/>
              <a:t>STEP 4: Stay </a:t>
            </a:r>
            <a:r>
              <a:rPr lang="it-IT" dirty="0" err="1"/>
              <a:t>abroad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 err="1" smtClean="0"/>
              <a:t>Fragmented</a:t>
            </a:r>
            <a:r>
              <a:rPr lang="it-IT" b="1" dirty="0" smtClean="0"/>
              <a:t> stay</a:t>
            </a:r>
            <a:r>
              <a:rPr lang="it-IT" dirty="0" smtClean="0"/>
              <a:t>: NE and HE </a:t>
            </a:r>
            <a:r>
              <a:rPr lang="it-IT" dirty="0" err="1" smtClean="0"/>
              <a:t>may</a:t>
            </a:r>
            <a:r>
              <a:rPr lang="it-IT" dirty="0" smtClean="0"/>
              <a:t> </a:t>
            </a:r>
            <a:r>
              <a:rPr lang="it-IT" dirty="0" err="1" smtClean="0"/>
              <a:t>agree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the stay </a:t>
            </a:r>
            <a:r>
              <a:rPr lang="it-IT" dirty="0" err="1" smtClean="0"/>
              <a:t>abroad</a:t>
            </a:r>
            <a:r>
              <a:rPr lang="it-IT" dirty="0" smtClean="0"/>
              <a:t> </a:t>
            </a:r>
            <a:r>
              <a:rPr lang="it-IT" dirty="0" err="1" smtClean="0"/>
              <a:t>should</a:t>
            </a:r>
            <a:r>
              <a:rPr lang="it-IT" dirty="0" smtClean="0"/>
              <a:t> be </a:t>
            </a:r>
            <a:r>
              <a:rPr lang="it-IT" dirty="0" err="1" smtClean="0"/>
              <a:t>completed</a:t>
            </a:r>
            <a:r>
              <a:rPr lang="it-IT" dirty="0" smtClean="0"/>
              <a:t> in multiple </a:t>
            </a:r>
            <a:r>
              <a:rPr lang="it-IT" dirty="0" err="1" smtClean="0"/>
              <a:t>periods</a:t>
            </a:r>
            <a:r>
              <a:rPr lang="it-IT" dirty="0" smtClean="0"/>
              <a:t> of 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least</a:t>
            </a:r>
            <a:r>
              <a:rPr lang="it-IT" dirty="0" smtClean="0"/>
              <a:t> </a:t>
            </a:r>
            <a:r>
              <a:rPr lang="it-IT" dirty="0" err="1" smtClean="0"/>
              <a:t>one</a:t>
            </a:r>
            <a:r>
              <a:rPr lang="it-IT" dirty="0" smtClean="0"/>
              <a:t> week </a:t>
            </a:r>
            <a:r>
              <a:rPr lang="it-IT" dirty="0" err="1" smtClean="0"/>
              <a:t>each</a:t>
            </a:r>
            <a:r>
              <a:rPr lang="it-IT" dirty="0" smtClean="0"/>
              <a:t>.</a:t>
            </a:r>
          </a:p>
          <a:p>
            <a:r>
              <a:rPr lang="it-IT" b="1" dirty="0" smtClean="0"/>
              <a:t>Extension of an </a:t>
            </a:r>
            <a:r>
              <a:rPr lang="it-IT" b="1" dirty="0" err="1" smtClean="0"/>
              <a:t>exchange</a:t>
            </a:r>
            <a:r>
              <a:rPr lang="it-IT" dirty="0" smtClean="0"/>
              <a:t>: </a:t>
            </a:r>
            <a:r>
              <a:rPr lang="it-IT" dirty="0" err="1" smtClean="0"/>
              <a:t>allowed</a:t>
            </a:r>
            <a:r>
              <a:rPr lang="it-IT" dirty="0" smtClean="0"/>
              <a:t> with an </a:t>
            </a:r>
            <a:r>
              <a:rPr lang="it-IT" dirty="0" err="1" smtClean="0"/>
              <a:t>ongoing</a:t>
            </a:r>
            <a:r>
              <a:rPr lang="it-IT" dirty="0" smtClean="0"/>
              <a:t> </a:t>
            </a:r>
            <a:r>
              <a:rPr lang="it-IT" dirty="0" err="1" smtClean="0"/>
              <a:t>relationship</a:t>
            </a:r>
            <a:r>
              <a:rPr lang="it-IT" dirty="0" smtClean="0"/>
              <a:t> and </a:t>
            </a:r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actors</a:t>
            </a:r>
            <a:r>
              <a:rPr lang="it-IT" dirty="0" smtClean="0"/>
              <a:t> </a:t>
            </a:r>
            <a:r>
              <a:rPr lang="it-IT" dirty="0" err="1" smtClean="0"/>
              <a:t>remain</a:t>
            </a:r>
            <a:r>
              <a:rPr lang="it-IT" dirty="0" smtClean="0"/>
              <a:t> the </a:t>
            </a:r>
            <a:r>
              <a:rPr lang="it-IT" dirty="0" err="1" smtClean="0"/>
              <a:t>same</a:t>
            </a:r>
            <a:r>
              <a:rPr lang="it-IT" dirty="0" smtClean="0"/>
              <a:t>. (max. 6 </a:t>
            </a:r>
            <a:r>
              <a:rPr lang="it-IT" dirty="0" err="1" smtClean="0"/>
              <a:t>months</a:t>
            </a:r>
            <a:r>
              <a:rPr lang="it-IT" dirty="0" smtClean="0"/>
              <a:t>).</a:t>
            </a:r>
          </a:p>
          <a:p>
            <a:r>
              <a:rPr lang="it-IT" b="1" dirty="0" smtClean="0"/>
              <a:t>On-site </a:t>
            </a:r>
            <a:r>
              <a:rPr lang="it-IT" b="1" dirty="0" err="1" smtClean="0"/>
              <a:t>support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assistance</a:t>
            </a:r>
            <a:r>
              <a:rPr lang="it-IT" dirty="0" smtClean="0"/>
              <a:t> and Welcome Pack) and </a:t>
            </a:r>
            <a:r>
              <a:rPr lang="it-IT" b="1" dirty="0" err="1" smtClean="0"/>
              <a:t>monitoring</a:t>
            </a:r>
            <a:r>
              <a:rPr lang="it-IT" b="1" dirty="0" smtClean="0"/>
              <a:t> of </a:t>
            </a:r>
            <a:r>
              <a:rPr lang="it-IT" b="1" dirty="0" err="1" smtClean="0"/>
              <a:t>relationships</a:t>
            </a:r>
            <a:r>
              <a:rPr lang="it-IT" dirty="0" smtClean="0"/>
              <a:t> (</a:t>
            </a:r>
            <a:r>
              <a:rPr lang="it-IT" dirty="0" err="1" smtClean="0"/>
              <a:t>activity</a:t>
            </a:r>
            <a:r>
              <a:rPr lang="it-IT" dirty="0" smtClean="0"/>
              <a:t> report) by Host 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50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STEP 5: Feedback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 smtClean="0"/>
              <a:t>Evaluation of </a:t>
            </a:r>
            <a:r>
              <a:rPr lang="it-IT" b="1" dirty="0" err="1" smtClean="0"/>
              <a:t>exchange</a:t>
            </a:r>
            <a:r>
              <a:rPr lang="it-IT" b="1" dirty="0" smtClean="0"/>
              <a:t> by </a:t>
            </a:r>
            <a:r>
              <a:rPr lang="it-IT" b="1" dirty="0" err="1" smtClean="0"/>
              <a:t>entrepreneurs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both</a:t>
            </a:r>
            <a:r>
              <a:rPr lang="it-IT" dirty="0" smtClean="0"/>
              <a:t> NE and HE) </a:t>
            </a:r>
            <a:r>
              <a:rPr lang="it-IT" dirty="0" err="1" smtClean="0"/>
              <a:t>after</a:t>
            </a:r>
            <a:r>
              <a:rPr lang="it-IT" dirty="0" smtClean="0"/>
              <a:t> </a:t>
            </a:r>
            <a:r>
              <a:rPr lang="it-IT" dirty="0" err="1" smtClean="0"/>
              <a:t>completion</a:t>
            </a:r>
            <a:r>
              <a:rPr lang="it-IT" dirty="0" smtClean="0"/>
              <a:t> of the </a:t>
            </a:r>
            <a:r>
              <a:rPr lang="it-IT" dirty="0" err="1" smtClean="0"/>
              <a:t>period</a:t>
            </a:r>
            <a:r>
              <a:rPr lang="it-IT" dirty="0" smtClean="0"/>
              <a:t> </a:t>
            </a:r>
            <a:r>
              <a:rPr lang="it-IT" dirty="0" err="1" smtClean="0"/>
              <a:t>abroad</a:t>
            </a:r>
            <a:r>
              <a:rPr lang="it-IT" dirty="0" smtClean="0"/>
              <a:t>: an on-line </a:t>
            </a:r>
            <a:r>
              <a:rPr lang="it-IT" dirty="0" err="1" smtClean="0"/>
              <a:t>final</a:t>
            </a:r>
            <a:r>
              <a:rPr lang="it-IT" dirty="0" smtClean="0"/>
              <a:t> </a:t>
            </a:r>
            <a:r>
              <a:rPr lang="it-IT" dirty="0" err="1" smtClean="0"/>
              <a:t>activity</a:t>
            </a:r>
            <a:r>
              <a:rPr lang="it-IT" dirty="0" smtClean="0"/>
              <a:t> report (feedback </a:t>
            </a:r>
            <a:r>
              <a:rPr lang="it-IT" dirty="0" err="1" smtClean="0"/>
              <a:t>questionnaire</a:t>
            </a:r>
            <a:r>
              <a:rPr lang="it-IT" dirty="0" smtClean="0"/>
              <a:t>).</a:t>
            </a:r>
          </a:p>
          <a:p>
            <a:r>
              <a:rPr lang="it-IT" b="1" dirty="0" err="1" smtClean="0"/>
              <a:t>Validation</a:t>
            </a:r>
            <a:r>
              <a:rPr lang="it-IT" b="1" dirty="0" smtClean="0"/>
              <a:t> of </a:t>
            </a:r>
            <a:r>
              <a:rPr lang="it-IT" b="1" dirty="0" err="1" smtClean="0"/>
              <a:t>exchange</a:t>
            </a:r>
            <a:r>
              <a:rPr lang="it-IT" dirty="0" smtClean="0"/>
              <a:t>: feedback </a:t>
            </a:r>
            <a:r>
              <a:rPr lang="it-IT" dirty="0" err="1" smtClean="0"/>
              <a:t>evaluation</a:t>
            </a:r>
            <a:r>
              <a:rPr lang="it-IT" dirty="0" smtClean="0"/>
              <a:t>, to </a:t>
            </a:r>
            <a:r>
              <a:rPr lang="it-IT" dirty="0" err="1" smtClean="0"/>
              <a:t>assess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the </a:t>
            </a:r>
            <a:r>
              <a:rPr lang="it-IT" dirty="0" err="1" smtClean="0"/>
              <a:t>relationship</a:t>
            </a:r>
            <a:r>
              <a:rPr lang="it-IT" dirty="0" smtClean="0"/>
              <a:t>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successful</a:t>
            </a:r>
            <a:r>
              <a:rPr lang="it-IT" dirty="0" smtClean="0"/>
              <a:t>.</a:t>
            </a:r>
          </a:p>
          <a:p>
            <a:r>
              <a:rPr lang="it-IT" b="1" dirty="0" smtClean="0"/>
              <a:t>Exchange </a:t>
            </a:r>
            <a:r>
              <a:rPr lang="it-IT" b="1" dirty="0" err="1" smtClean="0"/>
              <a:t>completed</a:t>
            </a:r>
            <a:r>
              <a:rPr lang="it-IT" dirty="0" smtClean="0"/>
              <a:t>: </a:t>
            </a:r>
            <a:r>
              <a:rPr lang="it-IT" dirty="0" err="1" smtClean="0"/>
              <a:t>validation</a:t>
            </a:r>
            <a:r>
              <a:rPr lang="it-IT" dirty="0" smtClean="0"/>
              <a:t> by HIO and NIO.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737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Indaco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/>
              <a:t>If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more information or if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get</a:t>
            </a:r>
            <a:r>
              <a:rPr lang="fr-FR" dirty="0" smtClean="0"/>
              <a:t> </a:t>
            </a:r>
            <a:r>
              <a:rPr lang="fr-FR" dirty="0" err="1" smtClean="0"/>
              <a:t>involved</a:t>
            </a:r>
            <a:r>
              <a:rPr lang="fr-FR" dirty="0" smtClean="0"/>
              <a:t> in </a:t>
            </a:r>
            <a:r>
              <a:rPr lang="fr-FR" dirty="0" err="1" smtClean="0"/>
              <a:t>this</a:t>
            </a:r>
            <a:r>
              <a:rPr lang="fr-FR" dirty="0" smtClean="0"/>
              <a:t> programme, a </a:t>
            </a:r>
            <a:r>
              <a:rPr lang="fr-FR" dirty="0" err="1" smtClean="0"/>
              <a:t>project</a:t>
            </a:r>
            <a:r>
              <a:rPr lang="fr-FR" dirty="0" smtClean="0"/>
              <a:t> manager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available</a:t>
            </a:r>
            <a:r>
              <a:rPr lang="fr-FR" dirty="0" smtClean="0"/>
              <a:t> to </a:t>
            </a:r>
            <a:r>
              <a:rPr lang="fr-FR" dirty="0" err="1" smtClean="0"/>
              <a:t>answer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and support </a:t>
            </a:r>
            <a:r>
              <a:rPr lang="fr-FR" dirty="0" err="1" smtClean="0"/>
              <a:t>your</a:t>
            </a:r>
            <a:r>
              <a:rPr lang="fr-FR" dirty="0" smtClean="0"/>
              <a:t> application.</a:t>
            </a:r>
          </a:p>
          <a:p>
            <a:pPr marL="0" indent="0" algn="ctr">
              <a:buNone/>
            </a:pP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Contacts : </a:t>
            </a:r>
          </a:p>
          <a:p>
            <a:pPr marL="0" indent="0" algn="ctr">
              <a:buNone/>
            </a:pPr>
            <a:r>
              <a:rPr lang="fr-FR" sz="2400" dirty="0" smtClean="0"/>
              <a:t>Eleonora Redolfi</a:t>
            </a:r>
          </a:p>
          <a:p>
            <a:pPr marL="0" indent="0" algn="ctr">
              <a:buNone/>
            </a:pPr>
            <a:r>
              <a:rPr lang="fr-FR" sz="2400" dirty="0" smtClean="0">
                <a:hlinkClick r:id="rId2"/>
              </a:rPr>
              <a:t>project@indaco.coop</a:t>
            </a:r>
            <a:endParaRPr lang="fr-FR" sz="2400" dirty="0" smtClean="0"/>
          </a:p>
          <a:p>
            <a:pPr marL="0" indent="0" algn="ctr">
              <a:buNone/>
            </a:pPr>
            <a:r>
              <a:rPr lang="fr-FR" sz="2400" dirty="0" smtClean="0"/>
              <a:t>Via </a:t>
            </a:r>
            <a:r>
              <a:rPr lang="fr-FR" sz="2400" dirty="0" err="1" smtClean="0"/>
              <a:t>Sirolo</a:t>
            </a:r>
            <a:r>
              <a:rPr lang="fr-FR" sz="2400" dirty="0" smtClean="0"/>
              <a:t>, 24 - Pesaro</a:t>
            </a:r>
          </a:p>
          <a:p>
            <a:pPr marL="0" indent="0" algn="ctr">
              <a:buNone/>
            </a:pPr>
            <a:r>
              <a:rPr lang="fr-FR" sz="2400" dirty="0" smtClean="0"/>
              <a:t>0721 23035</a:t>
            </a:r>
          </a:p>
        </p:txBody>
      </p:sp>
    </p:spTree>
    <p:extLst>
      <p:ext uri="{BB962C8B-B14F-4D97-AF65-F5344CB8AC3E}">
        <p14:creationId xmlns:p14="http://schemas.microsoft.com/office/powerpoint/2010/main" val="127760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79712" y="3297758"/>
            <a:ext cx="24757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Merci!</a:t>
            </a:r>
            <a:endParaRPr lang="fr-FR" sz="5400" dirty="0">
              <a:solidFill>
                <a:srgbClr val="FFC000"/>
              </a:solidFill>
              <a:latin typeface="Distro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63888" y="4017838"/>
            <a:ext cx="4059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err="1" smtClean="0">
                <a:solidFill>
                  <a:srgbClr val="FFC000"/>
                </a:solidFill>
                <a:latin typeface="Distro" pitchFamily="2" charset="0"/>
              </a:rPr>
              <a:t>Thank</a:t>
            </a:r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 </a:t>
            </a:r>
            <a:r>
              <a:rPr lang="fr-FR" sz="5400" dirty="0" err="1" smtClean="0">
                <a:solidFill>
                  <a:srgbClr val="FFC000"/>
                </a:solidFill>
                <a:latin typeface="Distro" pitchFamily="2" charset="0"/>
              </a:rPr>
              <a:t>you</a:t>
            </a:r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!</a:t>
            </a:r>
            <a:endParaRPr lang="fr-FR" sz="5400" dirty="0">
              <a:solidFill>
                <a:srgbClr val="FFC000"/>
              </a:solidFill>
              <a:latin typeface="Distro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22599" y="4377878"/>
            <a:ext cx="25949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err="1" smtClean="0">
                <a:solidFill>
                  <a:srgbClr val="FFC000"/>
                </a:solidFill>
                <a:latin typeface="Distro" pitchFamily="2" charset="0"/>
              </a:rPr>
              <a:t>Grazie</a:t>
            </a:r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!</a:t>
            </a:r>
            <a:endParaRPr lang="fr-FR" sz="5400" dirty="0">
              <a:solidFill>
                <a:srgbClr val="FFC000"/>
              </a:solidFill>
              <a:latin typeface="Distro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319431" y="3153742"/>
            <a:ext cx="2933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Gracias!</a:t>
            </a:r>
            <a:endParaRPr lang="fr-FR" sz="5400" dirty="0">
              <a:solidFill>
                <a:srgbClr val="FFC000"/>
              </a:solidFill>
              <a:latin typeface="Distro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33278" y="5313982"/>
            <a:ext cx="3826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D’</a:t>
            </a:r>
            <a:r>
              <a:rPr lang="fr-FR" sz="5400" dirty="0" err="1" smtClean="0">
                <a:solidFill>
                  <a:srgbClr val="FFC000"/>
                </a:solidFill>
                <a:latin typeface="Distro" pitchFamily="2" charset="0"/>
              </a:rPr>
              <a:t>akujem</a:t>
            </a:r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!</a:t>
            </a:r>
            <a:endParaRPr lang="fr-FR" sz="5400" dirty="0">
              <a:solidFill>
                <a:srgbClr val="FFC000"/>
              </a:solidFill>
              <a:latin typeface="Distro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265969" y="4953942"/>
            <a:ext cx="3410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D</a:t>
            </a:r>
            <a:r>
              <a:rPr lang="pl-PL" sz="5400" dirty="0" smtClean="0">
                <a:solidFill>
                  <a:srgbClr val="FFC000"/>
                </a:solidFill>
                <a:latin typeface="Distro" pitchFamily="2" charset="0"/>
              </a:rPr>
              <a:t>ziękuję</a:t>
            </a:r>
            <a:r>
              <a:rPr lang="fr-FR" sz="5400" dirty="0" smtClean="0">
                <a:solidFill>
                  <a:srgbClr val="FFC000"/>
                </a:solidFill>
                <a:latin typeface="Distro" pitchFamily="2" charset="0"/>
              </a:rPr>
              <a:t>!</a:t>
            </a:r>
            <a:endParaRPr lang="fr-FR" sz="5400" dirty="0">
              <a:solidFill>
                <a:srgbClr val="FFC000"/>
              </a:solidFill>
              <a:latin typeface="Distro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31639" y="1487686"/>
            <a:ext cx="66329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spc="-8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ven Pro Black"/>
                <a:cs typeface="Maven Pro Black"/>
              </a:rPr>
              <a:t>Erasmus for Young Entrepreneurs</a:t>
            </a:r>
          </a:p>
          <a:p>
            <a:pPr algn="ctr"/>
            <a:r>
              <a:rPr lang="fr-FR" sz="3200" dirty="0" smtClean="0">
                <a:latin typeface="Maven Pro" pitchFamily="2" charset="0"/>
                <a:hlinkClick r:id="rId2"/>
              </a:rPr>
              <a:t>www.erasmus-entrepreneurs.eu</a:t>
            </a:r>
            <a:r>
              <a:rPr lang="fr-FR" sz="3200" dirty="0" smtClean="0">
                <a:latin typeface="Maven Pro" pitchFamily="2" charset="0"/>
              </a:rPr>
              <a:t> </a:t>
            </a:r>
            <a:endParaRPr lang="fr-FR" sz="3200" dirty="0">
              <a:latin typeface="Maven Pro" pitchFamily="2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3304"/>
            <a:ext cx="3347864" cy="1105456"/>
          </a:xfrm>
          <a:prstGeom prst="rect">
            <a:avLst/>
          </a:prstGeom>
        </p:spPr>
      </p:pic>
      <p:pic>
        <p:nvPicPr>
          <p:cNvPr id="12" name="Image 11" descr="ENCOSI-logo-web-rv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645" y="11737"/>
            <a:ext cx="3135486" cy="13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18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3"/>
          <p:cNvSpPr txBox="1">
            <a:spLocks/>
          </p:cNvSpPr>
          <p:nvPr/>
        </p:nvSpPr>
        <p:spPr>
          <a:xfrm>
            <a:off x="424736" y="1563187"/>
            <a:ext cx="4038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2"/>
                </a:solidFill>
                <a:latin typeface="Maven Pro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Maven Pro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Maven Pro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Maven Pro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Maven Pro" pitchFamily="2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New Entrepreneurs</a:t>
            </a:r>
          </a:p>
          <a:p>
            <a:pPr lvl="1"/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3 </a:t>
            </a:r>
            <a:r>
              <a:rPr lang="fr-FR" dirty="0" err="1" smtClean="0"/>
              <a:t>years</a:t>
            </a:r>
            <a:r>
              <a:rPr lang="fr-FR" dirty="0" smtClean="0"/>
              <a:t> of </a:t>
            </a:r>
            <a:r>
              <a:rPr lang="fr-FR" dirty="0" err="1" smtClean="0"/>
              <a:t>activity</a:t>
            </a:r>
            <a:r>
              <a:rPr lang="fr-FR" dirty="0" smtClean="0"/>
              <a:t> or in </a:t>
            </a:r>
            <a:r>
              <a:rPr lang="fr-FR" dirty="0" err="1" smtClean="0"/>
              <a:t>development</a:t>
            </a:r>
            <a:endParaRPr lang="fr-FR" dirty="0" smtClean="0"/>
          </a:p>
          <a:p>
            <a:pPr lvl="1"/>
            <a:r>
              <a:rPr lang="fr-FR" dirty="0" err="1" smtClean="0"/>
              <a:t>Need</a:t>
            </a:r>
            <a:r>
              <a:rPr lang="fr-FR" dirty="0" smtClean="0"/>
              <a:t> entrepreneurial </a:t>
            </a:r>
            <a:r>
              <a:rPr lang="fr-FR" dirty="0" err="1" smtClean="0"/>
              <a:t>skills</a:t>
            </a:r>
            <a:r>
              <a:rPr lang="fr-FR" dirty="0" smtClean="0"/>
              <a:t> and/or a </a:t>
            </a:r>
            <a:r>
              <a:rPr lang="fr-FR" dirty="0" err="1" smtClean="0"/>
              <a:t>knowledge</a:t>
            </a:r>
            <a:r>
              <a:rPr lang="fr-FR" dirty="0" smtClean="0"/>
              <a:t> of the </a:t>
            </a:r>
            <a:r>
              <a:rPr lang="fr-FR" dirty="0" err="1" smtClean="0"/>
              <a:t>European</a:t>
            </a:r>
            <a:r>
              <a:rPr lang="fr-FR" dirty="0" smtClean="0"/>
              <a:t> </a:t>
            </a:r>
            <a:r>
              <a:rPr lang="fr-FR" dirty="0" err="1" smtClean="0"/>
              <a:t>market</a:t>
            </a:r>
            <a:endParaRPr lang="fr-FR" dirty="0" smtClean="0"/>
          </a:p>
          <a:p>
            <a:pPr lvl="1"/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develop</a:t>
            </a:r>
            <a:r>
              <a:rPr lang="fr-FR" dirty="0" smtClean="0"/>
              <a:t> an international network</a:t>
            </a:r>
          </a:p>
          <a:p>
            <a:pPr lvl="1"/>
            <a:endParaRPr lang="fr-FR" dirty="0"/>
          </a:p>
        </p:txBody>
      </p:sp>
      <p:sp>
        <p:nvSpPr>
          <p:cNvPr id="6" name="Espace réservé du contenu 4"/>
          <p:cNvSpPr>
            <a:spLocks noGrp="1"/>
          </p:cNvSpPr>
          <p:nvPr>
            <p:ph sz="half" idx="2"/>
          </p:nvPr>
        </p:nvSpPr>
        <p:spPr>
          <a:xfrm>
            <a:off x="4494007" y="1556792"/>
            <a:ext cx="4038600" cy="4679383"/>
          </a:xfrm>
        </p:spPr>
        <p:txBody>
          <a:bodyPr>
            <a:normAutofit/>
          </a:bodyPr>
          <a:lstStyle/>
          <a:p>
            <a:r>
              <a:rPr lang="fr-FR" dirty="0" smtClean="0"/>
              <a:t>Host Entrepreneurs</a:t>
            </a:r>
          </a:p>
          <a:p>
            <a:pPr lvl="1"/>
            <a:r>
              <a:rPr lang="fr-FR" dirty="0" err="1" smtClean="0"/>
              <a:t>Founder</a:t>
            </a:r>
            <a:r>
              <a:rPr lang="fr-FR" dirty="0" smtClean="0"/>
              <a:t> or manager of a SME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least 3 </a:t>
            </a:r>
            <a:r>
              <a:rPr lang="fr-FR" dirty="0" err="1" smtClean="0"/>
              <a:t>years</a:t>
            </a:r>
            <a:endParaRPr lang="fr-FR" dirty="0" smtClean="0"/>
          </a:p>
          <a:p>
            <a:pPr lvl="1"/>
            <a:r>
              <a:rPr lang="fr-FR" dirty="0" err="1" smtClean="0"/>
              <a:t>Wish</a:t>
            </a:r>
            <a:r>
              <a:rPr lang="fr-FR" dirty="0" smtClean="0"/>
              <a:t> to </a:t>
            </a:r>
            <a:r>
              <a:rPr lang="fr-FR" dirty="0" err="1" smtClean="0"/>
              <a:t>share</a:t>
            </a:r>
            <a:r>
              <a:rPr lang="fr-FR" dirty="0" smtClean="0"/>
              <a:t> </a:t>
            </a:r>
            <a:r>
              <a:rPr lang="fr-FR" dirty="0" err="1" smtClean="0"/>
              <a:t>his</a:t>
            </a:r>
            <a:r>
              <a:rPr lang="fr-FR" dirty="0" smtClean="0"/>
              <a:t>/</a:t>
            </a:r>
            <a:r>
              <a:rPr lang="fr-FR" dirty="0" err="1" smtClean="0"/>
              <a:t>her</a:t>
            </a:r>
            <a:r>
              <a:rPr lang="fr-FR" dirty="0" smtClean="0"/>
              <a:t> entrepreneurial </a:t>
            </a:r>
            <a:r>
              <a:rPr lang="fr-FR" dirty="0" err="1" smtClean="0"/>
              <a:t>experience</a:t>
            </a:r>
            <a:endParaRPr lang="fr-FR" dirty="0" smtClean="0"/>
          </a:p>
          <a:p>
            <a:pPr lvl="1"/>
            <a:r>
              <a:rPr lang="fr-FR" dirty="0" err="1" smtClean="0"/>
              <a:t>Want</a:t>
            </a:r>
            <a:r>
              <a:rPr lang="fr-FR" dirty="0" smtClean="0"/>
              <a:t> a new regard on </a:t>
            </a:r>
            <a:r>
              <a:rPr lang="fr-FR" dirty="0" err="1" smtClean="0"/>
              <a:t>his</a:t>
            </a:r>
            <a:r>
              <a:rPr lang="fr-FR" dirty="0" smtClean="0"/>
              <a:t>/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and </a:t>
            </a:r>
            <a:r>
              <a:rPr lang="fr-FR" dirty="0" err="1" smtClean="0"/>
              <a:t>develop</a:t>
            </a:r>
            <a:r>
              <a:rPr lang="fr-FR" dirty="0" smtClean="0"/>
              <a:t> an international network</a:t>
            </a:r>
            <a:endParaRPr lang="fr-FR" dirty="0"/>
          </a:p>
        </p:txBody>
      </p:sp>
      <p:sp>
        <p:nvSpPr>
          <p:cNvPr id="7" name="Titr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An exchange </a:t>
            </a:r>
            <a:r>
              <a:rPr lang="en-US" dirty="0" smtClean="0"/>
              <a:t>between</a:t>
            </a:r>
            <a:r>
              <a:rPr lang="fr-FR" dirty="0" smtClean="0"/>
              <a:t> 2 entrepreneurs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333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How </a:t>
            </a:r>
            <a:r>
              <a:rPr lang="fr-FR" dirty="0" err="1"/>
              <a:t>does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work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err="1" smtClean="0"/>
              <a:t>Both</a:t>
            </a:r>
            <a:r>
              <a:rPr lang="fr-FR" dirty="0" smtClean="0"/>
              <a:t> of the entrepreneurs </a:t>
            </a:r>
            <a:r>
              <a:rPr lang="fr-FR" dirty="0" err="1" smtClean="0"/>
              <a:t>apply</a:t>
            </a:r>
            <a:r>
              <a:rPr lang="fr-FR" dirty="0" smtClean="0"/>
              <a:t> on the Erasmus for Young Entrepreneur </a:t>
            </a:r>
            <a:r>
              <a:rPr lang="fr-FR" dirty="0" err="1" smtClean="0"/>
              <a:t>platform</a:t>
            </a:r>
            <a:endParaRPr lang="fr-FR" dirty="0" smtClean="0"/>
          </a:p>
          <a:p>
            <a:pPr lvl="2" algn="just"/>
            <a:r>
              <a:rPr lang="fr-FR" dirty="0" smtClean="0">
                <a:hlinkClick r:id="rId2"/>
              </a:rPr>
              <a:t>www.erasmus-entrepreneurs.eu</a:t>
            </a:r>
            <a:r>
              <a:rPr lang="fr-FR" dirty="0" smtClean="0"/>
              <a:t> </a:t>
            </a:r>
          </a:p>
          <a:p>
            <a:pPr marL="914400" lvl="2" indent="0" algn="just">
              <a:buNone/>
            </a:pPr>
            <a:endParaRPr lang="fr-FR" dirty="0" smtClean="0"/>
          </a:p>
          <a:p>
            <a:pPr algn="just"/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choose</a:t>
            </a:r>
            <a:r>
              <a:rPr lang="fr-FR" dirty="0" smtClean="0"/>
              <a:t> an </a:t>
            </a:r>
            <a:r>
              <a:rPr lang="fr-FR" dirty="0" err="1" smtClean="0"/>
              <a:t>Intermediary</a:t>
            </a:r>
            <a:r>
              <a:rPr lang="fr-FR" dirty="0" smtClean="0"/>
              <a:t> </a:t>
            </a:r>
            <a:r>
              <a:rPr lang="fr-FR" dirty="0" err="1" smtClean="0"/>
              <a:t>Organization</a:t>
            </a:r>
            <a:r>
              <a:rPr lang="fr-FR" dirty="0" smtClean="0"/>
              <a:t>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contact for the application </a:t>
            </a:r>
            <a:r>
              <a:rPr lang="fr-FR" dirty="0" err="1" smtClean="0"/>
              <a:t>process</a:t>
            </a:r>
            <a:r>
              <a:rPr lang="fr-FR" dirty="0" smtClean="0"/>
              <a:t> and </a:t>
            </a:r>
            <a:r>
              <a:rPr lang="fr-FR" dirty="0" err="1" smtClean="0"/>
              <a:t>during</a:t>
            </a:r>
            <a:r>
              <a:rPr lang="fr-FR" dirty="0" smtClean="0"/>
              <a:t> the </a:t>
            </a:r>
            <a:r>
              <a:rPr lang="fr-FR" dirty="0" err="1" smtClean="0"/>
              <a:t>lenght</a:t>
            </a:r>
            <a:r>
              <a:rPr lang="fr-FR" dirty="0" smtClean="0"/>
              <a:t> of the exchange</a:t>
            </a:r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Intermediary</a:t>
            </a:r>
            <a:r>
              <a:rPr lang="fr-FR" dirty="0" smtClean="0"/>
              <a:t> </a:t>
            </a:r>
            <a:r>
              <a:rPr lang="fr-FR" dirty="0" err="1" smtClean="0"/>
              <a:t>Organizations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assess</a:t>
            </a:r>
            <a:r>
              <a:rPr lang="fr-FR" dirty="0" smtClean="0"/>
              <a:t> the application, propose </a:t>
            </a:r>
            <a:r>
              <a:rPr lang="fr-FR" dirty="0" err="1" smtClean="0"/>
              <a:t>relationship</a:t>
            </a:r>
            <a:r>
              <a:rPr lang="fr-FR" dirty="0" smtClean="0"/>
              <a:t>, manage the </a:t>
            </a:r>
            <a:r>
              <a:rPr lang="fr-FR" dirty="0" err="1" smtClean="0"/>
              <a:t>contract</a:t>
            </a:r>
            <a:r>
              <a:rPr lang="fr-FR" dirty="0" smtClean="0"/>
              <a:t>/</a:t>
            </a:r>
            <a:r>
              <a:rPr lang="fr-FR" dirty="0" err="1" smtClean="0"/>
              <a:t>commitment</a:t>
            </a:r>
            <a:r>
              <a:rPr lang="fr-FR" dirty="0" smtClean="0"/>
              <a:t> and the </a:t>
            </a:r>
            <a:r>
              <a:rPr lang="fr-FR" dirty="0" err="1" smtClean="0"/>
              <a:t>financial</a:t>
            </a:r>
            <a:r>
              <a:rPr lang="fr-FR" dirty="0" smtClean="0"/>
              <a:t> assistance for the New Entrepreneur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70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How </a:t>
            </a:r>
            <a:r>
              <a:rPr lang="fr-FR" dirty="0" err="1"/>
              <a:t>does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work</a:t>
            </a:r>
            <a:r>
              <a:rPr lang="fr-FR" dirty="0"/>
              <a:t>?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The New Entrepreneur </a:t>
            </a:r>
            <a:r>
              <a:rPr lang="fr-FR" dirty="0" err="1" smtClean="0"/>
              <a:t>spend</a:t>
            </a:r>
            <a:r>
              <a:rPr lang="fr-FR" dirty="0" smtClean="0"/>
              <a:t> 1 to 6 </a:t>
            </a:r>
            <a:r>
              <a:rPr lang="fr-FR" dirty="0" err="1" smtClean="0"/>
              <a:t>months</a:t>
            </a:r>
            <a:r>
              <a:rPr lang="fr-FR" dirty="0" smtClean="0"/>
              <a:t> </a:t>
            </a:r>
            <a:r>
              <a:rPr lang="fr-FR" dirty="0" err="1" smtClean="0"/>
              <a:t>besides</a:t>
            </a:r>
            <a:r>
              <a:rPr lang="fr-FR" dirty="0" smtClean="0"/>
              <a:t> an </a:t>
            </a:r>
            <a:r>
              <a:rPr lang="fr-FR" dirty="0" err="1" smtClean="0"/>
              <a:t>experienced</a:t>
            </a:r>
            <a:r>
              <a:rPr lang="fr-FR" dirty="0" smtClean="0"/>
              <a:t> entrepreneur in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European</a:t>
            </a:r>
            <a:r>
              <a:rPr lang="fr-FR" dirty="0" smtClean="0"/>
              <a:t> country. The programme ends in </a:t>
            </a:r>
            <a:r>
              <a:rPr lang="fr-FR" dirty="0" err="1" smtClean="0"/>
              <a:t>January</a:t>
            </a:r>
            <a:r>
              <a:rPr lang="fr-FR" dirty="0" smtClean="0"/>
              <a:t> 2017.</a:t>
            </a:r>
          </a:p>
          <a:p>
            <a:pPr algn="just"/>
            <a:endParaRPr lang="fr-FR" dirty="0"/>
          </a:p>
          <a:p>
            <a:pPr algn="just"/>
            <a:r>
              <a:rPr lang="fr-FR" dirty="0" err="1" smtClean="0"/>
              <a:t>Both</a:t>
            </a:r>
            <a:r>
              <a:rPr lang="fr-FR" dirty="0" smtClean="0"/>
              <a:t> of the Entrepreneurs are </a:t>
            </a:r>
            <a:r>
              <a:rPr lang="fr-FR" dirty="0" err="1" smtClean="0"/>
              <a:t>supported</a:t>
            </a:r>
            <a:r>
              <a:rPr lang="fr-FR" dirty="0" smtClean="0"/>
              <a:t> </a:t>
            </a:r>
            <a:r>
              <a:rPr lang="fr-FR" dirty="0" err="1" smtClean="0"/>
              <a:t>technically</a:t>
            </a:r>
            <a:r>
              <a:rPr lang="fr-FR" dirty="0" smtClean="0"/>
              <a:t> ; and </a:t>
            </a:r>
            <a:r>
              <a:rPr lang="fr-FR" dirty="0" err="1" smtClean="0"/>
              <a:t>financially</a:t>
            </a:r>
            <a:r>
              <a:rPr lang="fr-FR" dirty="0" smtClean="0"/>
              <a:t> for the New Entrepreneur, by </a:t>
            </a:r>
            <a:r>
              <a:rPr lang="fr-FR" dirty="0" err="1" smtClean="0"/>
              <a:t>his</a:t>
            </a:r>
            <a:r>
              <a:rPr lang="fr-FR" dirty="0" smtClean="0"/>
              <a:t>/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Intermediary</a:t>
            </a:r>
            <a:r>
              <a:rPr lang="fr-FR" dirty="0" smtClean="0"/>
              <a:t> </a:t>
            </a:r>
            <a:r>
              <a:rPr lang="fr-FR" dirty="0" err="1" smtClean="0"/>
              <a:t>Organization</a:t>
            </a:r>
            <a:r>
              <a:rPr lang="fr-FR" dirty="0" smtClean="0"/>
              <a:t> and the </a:t>
            </a:r>
            <a:r>
              <a:rPr lang="fr-FR" dirty="0" err="1" smtClean="0"/>
              <a:t>European</a:t>
            </a:r>
            <a:r>
              <a:rPr lang="fr-FR" dirty="0" smtClean="0"/>
              <a:t> Commission</a:t>
            </a:r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The </a:t>
            </a:r>
            <a:r>
              <a:rPr lang="fr-FR" dirty="0" err="1" smtClean="0"/>
              <a:t>Intermediary</a:t>
            </a:r>
            <a:r>
              <a:rPr lang="fr-FR" dirty="0" smtClean="0"/>
              <a:t> </a:t>
            </a:r>
            <a:r>
              <a:rPr lang="fr-FR" dirty="0" err="1" smtClean="0"/>
              <a:t>Organization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evaluate</a:t>
            </a:r>
            <a:r>
              <a:rPr lang="fr-FR" dirty="0" smtClean="0"/>
              <a:t> the </a:t>
            </a:r>
            <a:r>
              <a:rPr lang="fr-FR" dirty="0" err="1" smtClean="0"/>
              <a:t>outcomes</a:t>
            </a:r>
            <a:r>
              <a:rPr lang="fr-FR" dirty="0" smtClean="0"/>
              <a:t> of the exchange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013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How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participate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buNone/>
            </a:pPr>
            <a:r>
              <a:rPr lang="it-IT" sz="3800" dirty="0" smtClean="0"/>
              <a:t>STEP 1: Online </a:t>
            </a:r>
            <a:r>
              <a:rPr lang="it-IT" sz="3800" dirty="0" err="1" smtClean="0"/>
              <a:t>application</a:t>
            </a:r>
            <a:r>
              <a:rPr lang="it-IT" sz="3800" dirty="0" smtClean="0"/>
              <a:t> </a:t>
            </a:r>
          </a:p>
          <a:p>
            <a:pPr marL="12700">
              <a:lnSpc>
                <a:spcPct val="100000"/>
              </a:lnSpc>
              <a:buNone/>
            </a:pPr>
            <a:r>
              <a:rPr lang="en-US" sz="3800" dirty="0" smtClean="0">
                <a:hlinkClick r:id="rId2"/>
              </a:rPr>
              <a:t>www.erasmus-entrepreneurs.eu</a:t>
            </a:r>
            <a:endParaRPr lang="it-IT" sz="3800" dirty="0" smtClean="0"/>
          </a:p>
          <a:p>
            <a:pPr>
              <a:spcBef>
                <a:spcPts val="31"/>
              </a:spcBef>
              <a:buNone/>
            </a:pPr>
            <a:r>
              <a:rPr lang="it-IT" sz="3800" dirty="0" smtClean="0"/>
              <a:t>STEP 2: </a:t>
            </a:r>
            <a:r>
              <a:rPr lang="it-IT" sz="3800" dirty="0" err="1" smtClean="0"/>
              <a:t>Searching</a:t>
            </a:r>
            <a:r>
              <a:rPr lang="it-IT" sz="3800" dirty="0" smtClean="0"/>
              <a:t> &amp; </a:t>
            </a:r>
            <a:r>
              <a:rPr lang="it-IT" sz="3800" dirty="0" err="1" smtClean="0"/>
              <a:t>Matching</a:t>
            </a:r>
            <a:endParaRPr lang="it-IT" sz="3800" dirty="0" smtClean="0"/>
          </a:p>
          <a:p>
            <a:pPr>
              <a:lnSpc>
                <a:spcPct val="100000"/>
              </a:lnSpc>
              <a:spcBef>
                <a:spcPts val="31"/>
              </a:spcBef>
              <a:buNone/>
            </a:pPr>
            <a:r>
              <a:rPr lang="en-US" sz="3800" dirty="0" smtClean="0"/>
              <a:t>STEP 3: Contracting and preparation</a:t>
            </a:r>
          </a:p>
          <a:p>
            <a:pPr>
              <a:spcBef>
                <a:spcPts val="31"/>
              </a:spcBef>
              <a:buNone/>
            </a:pPr>
            <a:r>
              <a:rPr lang="it-IT" sz="3800" dirty="0" smtClean="0"/>
              <a:t>STEP 4: Stay </a:t>
            </a:r>
            <a:r>
              <a:rPr lang="it-IT" sz="3800" dirty="0" err="1" smtClean="0"/>
              <a:t>abroad</a:t>
            </a:r>
            <a:endParaRPr lang="it-IT" sz="3800" dirty="0" smtClean="0"/>
          </a:p>
          <a:p>
            <a:pPr>
              <a:spcBef>
                <a:spcPts val="31"/>
              </a:spcBef>
              <a:buNone/>
            </a:pPr>
            <a:r>
              <a:rPr lang="it-IT" sz="3800" dirty="0" smtClean="0"/>
              <a:t>STEP 5: Feedback</a:t>
            </a:r>
          </a:p>
          <a:p>
            <a:pPr>
              <a:lnSpc>
                <a:spcPct val="100000"/>
              </a:lnSpc>
              <a:spcBef>
                <a:spcPts val="31"/>
              </a:spcBef>
              <a:buNone/>
            </a:pPr>
            <a:endParaRPr lang="en-US" sz="38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650" y="457200"/>
            <a:ext cx="8229600" cy="1143000"/>
          </a:xfrm>
        </p:spPr>
        <p:txBody>
          <a:bodyPr>
            <a:normAutofit fontScale="90000"/>
          </a:bodyPr>
          <a:lstStyle/>
          <a:p>
            <a:pPr marL="12700">
              <a:lnSpc>
                <a:spcPct val="100000"/>
              </a:lnSpc>
            </a:pPr>
            <a:r>
              <a:rPr lang="it-IT" dirty="0"/>
              <a:t>STEP 1: Online </a:t>
            </a:r>
            <a:r>
              <a:rPr lang="it-IT" dirty="0" err="1"/>
              <a:t>application</a:t>
            </a:r>
            <a:r>
              <a:rPr lang="it-IT" dirty="0"/>
              <a:t> </a:t>
            </a:r>
            <a:br>
              <a:rPr lang="it-IT" dirty="0"/>
            </a:br>
            <a:r>
              <a:rPr lang="en-US" dirty="0">
                <a:hlinkClick r:id="rId2"/>
              </a:rPr>
              <a:t>www.erasmus-entrepreneurs.eu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 smtClean="0"/>
              <a:t>NE </a:t>
            </a:r>
            <a:r>
              <a:rPr lang="it-IT" b="1" dirty="0" err="1" smtClean="0"/>
              <a:t>definition</a:t>
            </a:r>
            <a:r>
              <a:rPr lang="it-IT" dirty="0" smtClean="0"/>
              <a:t>: </a:t>
            </a:r>
            <a:r>
              <a:rPr lang="it-IT" dirty="0" err="1" smtClean="0"/>
              <a:t>would</a:t>
            </a:r>
            <a:r>
              <a:rPr lang="it-IT" dirty="0" smtClean="0"/>
              <a:t>-be NE </a:t>
            </a:r>
            <a:r>
              <a:rPr lang="it-IT" dirty="0" err="1" smtClean="0"/>
              <a:t>firmly</a:t>
            </a:r>
            <a:r>
              <a:rPr lang="it-IT" dirty="0" smtClean="0"/>
              <a:t> planning to start 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own</a:t>
            </a:r>
            <a:r>
              <a:rPr lang="it-IT" dirty="0" smtClean="0"/>
              <a:t> business; NE </a:t>
            </a:r>
            <a:r>
              <a:rPr lang="it-IT" dirty="0" err="1" smtClean="0"/>
              <a:t>running</a:t>
            </a:r>
            <a:r>
              <a:rPr lang="it-IT" dirty="0" smtClean="0"/>
              <a:t> </a:t>
            </a:r>
            <a:r>
              <a:rPr lang="it-IT" dirty="0" err="1" smtClean="0"/>
              <a:t>their</a:t>
            </a:r>
            <a:r>
              <a:rPr lang="it-IT" dirty="0" smtClean="0"/>
              <a:t> </a:t>
            </a:r>
            <a:r>
              <a:rPr lang="it-IT" dirty="0" err="1" smtClean="0"/>
              <a:t>own</a:t>
            </a:r>
            <a:r>
              <a:rPr lang="it-IT" dirty="0" smtClean="0"/>
              <a:t> business for </a:t>
            </a:r>
            <a:r>
              <a:rPr lang="it-IT" dirty="0" err="1" smtClean="0"/>
              <a:t>less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3 </a:t>
            </a:r>
            <a:r>
              <a:rPr lang="it-IT" dirty="0" err="1" smtClean="0"/>
              <a:t>years</a:t>
            </a:r>
            <a:r>
              <a:rPr lang="it-IT" dirty="0" smtClean="0"/>
              <a:t>.</a:t>
            </a:r>
          </a:p>
          <a:p>
            <a:r>
              <a:rPr lang="it-IT" b="1" dirty="0" err="1" smtClean="0"/>
              <a:t>Participation</a:t>
            </a:r>
            <a:r>
              <a:rPr lang="it-IT" b="1" dirty="0" smtClean="0"/>
              <a:t> </a:t>
            </a:r>
            <a:r>
              <a:rPr lang="it-IT" b="1" dirty="0" err="1" smtClean="0"/>
              <a:t>criteria</a:t>
            </a:r>
            <a:r>
              <a:rPr lang="it-IT" dirty="0" smtClean="0"/>
              <a:t>: </a:t>
            </a:r>
            <a:r>
              <a:rPr lang="it-IT" dirty="0" err="1" smtClean="0"/>
              <a:t>substantiated</a:t>
            </a:r>
            <a:r>
              <a:rPr lang="it-IT" dirty="0" smtClean="0"/>
              <a:t> and </a:t>
            </a:r>
            <a:r>
              <a:rPr lang="it-IT" dirty="0" err="1" smtClean="0"/>
              <a:t>clear</a:t>
            </a:r>
            <a:r>
              <a:rPr lang="it-IT" dirty="0" smtClean="0"/>
              <a:t> business </a:t>
            </a:r>
            <a:r>
              <a:rPr lang="it-IT" dirty="0" err="1" smtClean="0"/>
              <a:t>plan</a:t>
            </a:r>
            <a:r>
              <a:rPr lang="it-IT" dirty="0" smtClean="0"/>
              <a:t>, with </a:t>
            </a:r>
            <a:r>
              <a:rPr lang="it-IT" dirty="0" err="1" smtClean="0"/>
              <a:t>description</a:t>
            </a:r>
            <a:r>
              <a:rPr lang="it-IT" dirty="0" smtClean="0"/>
              <a:t> of </a:t>
            </a:r>
            <a:r>
              <a:rPr lang="it-IT" dirty="0" err="1" smtClean="0"/>
              <a:t>product</a:t>
            </a:r>
            <a:r>
              <a:rPr lang="it-IT" dirty="0" smtClean="0"/>
              <a:t> / service to be </a:t>
            </a:r>
            <a:r>
              <a:rPr lang="it-IT" dirty="0" err="1" smtClean="0"/>
              <a:t>offered</a:t>
            </a:r>
            <a:r>
              <a:rPr lang="it-IT" dirty="0" smtClean="0"/>
              <a:t>; market </a:t>
            </a:r>
            <a:r>
              <a:rPr lang="it-IT" dirty="0" err="1" smtClean="0"/>
              <a:t>analysis</a:t>
            </a:r>
            <a:r>
              <a:rPr lang="it-IT" dirty="0" smtClean="0"/>
              <a:t> (target, competitors, marketing and sales </a:t>
            </a:r>
            <a:r>
              <a:rPr lang="it-IT" dirty="0" err="1" smtClean="0"/>
              <a:t>plan</a:t>
            </a:r>
            <a:r>
              <a:rPr lang="it-IT" dirty="0" smtClean="0"/>
              <a:t>); </a:t>
            </a:r>
            <a:r>
              <a:rPr lang="it-IT" dirty="0" err="1" smtClean="0"/>
              <a:t>financial</a:t>
            </a:r>
            <a:r>
              <a:rPr lang="it-IT" dirty="0" smtClean="0"/>
              <a:t> </a:t>
            </a:r>
            <a:r>
              <a:rPr lang="it-IT" dirty="0" err="1" smtClean="0"/>
              <a:t>plan</a:t>
            </a:r>
            <a:r>
              <a:rPr lang="it-IT" dirty="0" smtClean="0"/>
              <a:t> (</a:t>
            </a:r>
            <a:r>
              <a:rPr lang="it-IT" dirty="0" err="1" smtClean="0"/>
              <a:t>estimated</a:t>
            </a:r>
            <a:r>
              <a:rPr lang="it-IT" dirty="0" smtClean="0"/>
              <a:t> </a:t>
            </a:r>
            <a:r>
              <a:rPr lang="it-IT" dirty="0" err="1" smtClean="0"/>
              <a:t>expenses</a:t>
            </a:r>
            <a:r>
              <a:rPr lang="it-IT" dirty="0" smtClean="0"/>
              <a:t> and </a:t>
            </a:r>
            <a:r>
              <a:rPr lang="it-IT" dirty="0" err="1" smtClean="0"/>
              <a:t>income</a:t>
            </a:r>
            <a:r>
              <a:rPr lang="it-IT" dirty="0" smtClean="0"/>
              <a:t> in the </a:t>
            </a:r>
            <a:r>
              <a:rPr lang="it-IT" dirty="0" err="1" smtClean="0"/>
              <a:t>following</a:t>
            </a:r>
            <a:r>
              <a:rPr lang="it-IT" dirty="0" smtClean="0"/>
              <a:t> 2 </a:t>
            </a:r>
            <a:r>
              <a:rPr lang="it-IT" dirty="0" err="1" smtClean="0"/>
              <a:t>years</a:t>
            </a:r>
            <a:r>
              <a:rPr lang="it-IT" dirty="0" smtClean="0"/>
              <a:t> and break-even </a:t>
            </a:r>
            <a:r>
              <a:rPr lang="it-IT" dirty="0" err="1" smtClean="0"/>
              <a:t>analysis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243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it-IT" dirty="0"/>
              <a:t>STEP 2: </a:t>
            </a:r>
            <a:r>
              <a:rPr lang="it-IT" dirty="0" err="1"/>
              <a:t>Searching</a:t>
            </a:r>
            <a:r>
              <a:rPr lang="it-IT" dirty="0"/>
              <a:t> &amp; </a:t>
            </a:r>
            <a:r>
              <a:rPr lang="it-IT" dirty="0" err="1"/>
              <a:t>Matching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</a:t>
            </a:r>
            <a:r>
              <a:rPr lang="it-IT" b="1" dirty="0" err="1" smtClean="0"/>
              <a:t>suitable</a:t>
            </a:r>
            <a:r>
              <a:rPr lang="it-IT" b="1" dirty="0" smtClean="0"/>
              <a:t> business partner </a:t>
            </a:r>
            <a:r>
              <a:rPr lang="it-IT" dirty="0" smtClean="0"/>
              <a:t>for </a:t>
            </a:r>
            <a:r>
              <a:rPr lang="it-IT" dirty="0" err="1" smtClean="0"/>
              <a:t>Nes</a:t>
            </a:r>
            <a:r>
              <a:rPr lang="it-IT" dirty="0" smtClean="0"/>
              <a:t> can be </a:t>
            </a:r>
            <a:r>
              <a:rPr lang="it-IT" dirty="0" err="1" smtClean="0"/>
              <a:t>found</a:t>
            </a:r>
            <a:r>
              <a:rPr lang="it-IT" dirty="0" smtClean="0"/>
              <a:t> in a </a:t>
            </a:r>
            <a:r>
              <a:rPr lang="it-IT" dirty="0" err="1" smtClean="0"/>
              <a:t>number</a:t>
            </a:r>
            <a:r>
              <a:rPr lang="it-IT" dirty="0" smtClean="0"/>
              <a:t> of </a:t>
            </a:r>
            <a:r>
              <a:rPr lang="it-IT" dirty="0" err="1" smtClean="0"/>
              <a:t>different</a:t>
            </a:r>
            <a:r>
              <a:rPr lang="it-IT" dirty="0" smtClean="0"/>
              <a:t> ways by: </a:t>
            </a:r>
            <a:r>
              <a:rPr lang="it-IT" dirty="0" err="1" smtClean="0"/>
              <a:t>direct</a:t>
            </a:r>
            <a:r>
              <a:rPr lang="it-IT" dirty="0" smtClean="0"/>
              <a:t> </a:t>
            </a:r>
            <a:r>
              <a:rPr lang="it-IT" dirty="0" err="1" smtClean="0"/>
              <a:t>search</a:t>
            </a:r>
            <a:r>
              <a:rPr lang="it-IT" dirty="0" smtClean="0"/>
              <a:t> in the online </a:t>
            </a:r>
            <a:r>
              <a:rPr lang="it-IT" dirty="0" err="1" smtClean="0"/>
              <a:t>catalogue</a:t>
            </a:r>
            <a:r>
              <a:rPr lang="it-IT" dirty="0" smtClean="0"/>
              <a:t> (for </a:t>
            </a:r>
            <a:r>
              <a:rPr lang="it-IT" dirty="0" err="1" smtClean="0"/>
              <a:t>sector</a:t>
            </a:r>
            <a:r>
              <a:rPr lang="it-IT" dirty="0" smtClean="0"/>
              <a:t>, country, </a:t>
            </a:r>
            <a:r>
              <a:rPr lang="it-IT" dirty="0" err="1" smtClean="0"/>
              <a:t>languages</a:t>
            </a:r>
            <a:r>
              <a:rPr lang="it-IT" dirty="0" smtClean="0"/>
              <a:t>, </a:t>
            </a:r>
            <a:r>
              <a:rPr lang="it-IT" dirty="0" err="1" smtClean="0"/>
              <a:t>duration</a:t>
            </a:r>
            <a:r>
              <a:rPr lang="it-IT" dirty="0" smtClean="0"/>
              <a:t>); the </a:t>
            </a:r>
            <a:r>
              <a:rPr lang="it-IT" dirty="0" err="1" smtClean="0"/>
              <a:t>matchmaking</a:t>
            </a:r>
            <a:r>
              <a:rPr lang="it-IT" dirty="0" smtClean="0"/>
              <a:t> </a:t>
            </a:r>
            <a:r>
              <a:rPr lang="it-IT" dirty="0" err="1" smtClean="0"/>
              <a:t>tool</a:t>
            </a:r>
            <a:r>
              <a:rPr lang="it-IT" dirty="0" smtClean="0"/>
              <a:t>; </a:t>
            </a:r>
            <a:r>
              <a:rPr lang="it-IT" dirty="0" err="1" smtClean="0"/>
              <a:t>pre-existing</a:t>
            </a:r>
            <a:r>
              <a:rPr lang="it-IT" dirty="0" smtClean="0"/>
              <a:t> </a:t>
            </a:r>
            <a:r>
              <a:rPr lang="it-IT" dirty="0" err="1" smtClean="0"/>
              <a:t>matches</a:t>
            </a:r>
            <a:r>
              <a:rPr lang="it-IT" dirty="0" smtClean="0"/>
              <a:t>; </a:t>
            </a:r>
            <a:r>
              <a:rPr lang="it-IT" dirty="0" err="1" smtClean="0"/>
              <a:t>specific</a:t>
            </a:r>
            <a:r>
              <a:rPr lang="it-IT" dirty="0" smtClean="0"/>
              <a:t> </a:t>
            </a:r>
            <a:r>
              <a:rPr lang="it-IT" dirty="0" err="1" smtClean="0"/>
              <a:t>searches</a:t>
            </a:r>
            <a:r>
              <a:rPr lang="it-IT" dirty="0" smtClean="0"/>
              <a:t> by </a:t>
            </a:r>
            <a:r>
              <a:rPr lang="it-IT" dirty="0" err="1" smtClean="0"/>
              <a:t>directly</a:t>
            </a:r>
            <a:r>
              <a:rPr lang="it-IT" dirty="0" smtClean="0"/>
              <a:t> </a:t>
            </a:r>
            <a:r>
              <a:rPr lang="it-IT" dirty="0" err="1" smtClean="0"/>
              <a:t>contacting</a:t>
            </a:r>
            <a:r>
              <a:rPr lang="it-IT" dirty="0" smtClean="0"/>
              <a:t>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Ios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64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STEP 3: Contracting and preparation</a:t>
            </a:r>
            <a:br>
              <a:rPr lang="en-US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err="1" smtClean="0"/>
              <a:t>Initiating</a:t>
            </a:r>
            <a:r>
              <a:rPr lang="it-IT" sz="2400" b="1" dirty="0" smtClean="0"/>
              <a:t> a </a:t>
            </a:r>
            <a:r>
              <a:rPr lang="it-IT" sz="2400" b="1" dirty="0" err="1" smtClean="0"/>
              <a:t>relationship</a:t>
            </a:r>
            <a:r>
              <a:rPr lang="it-IT" sz="2400" b="1" dirty="0" smtClean="0"/>
              <a:t> </a:t>
            </a:r>
            <a:r>
              <a:rPr lang="it-IT" sz="2400" dirty="0" err="1" smtClean="0"/>
              <a:t>means</a:t>
            </a:r>
            <a:r>
              <a:rPr lang="it-IT" sz="2400" dirty="0" smtClean="0"/>
              <a:t> </a:t>
            </a:r>
            <a:r>
              <a:rPr lang="it-IT" sz="2400" dirty="0" err="1" smtClean="0"/>
              <a:t>proposing</a:t>
            </a:r>
            <a:r>
              <a:rPr lang="it-IT" sz="2400" dirty="0" smtClean="0"/>
              <a:t> a </a:t>
            </a:r>
            <a:r>
              <a:rPr lang="it-IT" sz="2400" dirty="0" err="1" smtClean="0"/>
              <a:t>relationship</a:t>
            </a:r>
            <a:r>
              <a:rPr lang="it-IT" sz="2400" b="1" dirty="0" smtClean="0"/>
              <a:t> </a:t>
            </a:r>
            <a:r>
              <a:rPr lang="it-IT" sz="2400" dirty="0" smtClean="0"/>
              <a:t>and </a:t>
            </a:r>
            <a:r>
              <a:rPr lang="it-IT" sz="2400" dirty="0" err="1" smtClean="0"/>
              <a:t>drafting</a:t>
            </a:r>
            <a:r>
              <a:rPr lang="it-IT" sz="2400" dirty="0" smtClean="0"/>
              <a:t> the </a:t>
            </a:r>
            <a:r>
              <a:rPr lang="it-IT" sz="2400" dirty="0" err="1" smtClean="0"/>
              <a:t>Commitment</a:t>
            </a:r>
            <a:r>
              <a:rPr lang="it-IT" sz="2400" dirty="0" smtClean="0"/>
              <a:t> (</a:t>
            </a:r>
            <a:r>
              <a:rPr lang="it-IT" sz="2400" dirty="0" err="1" smtClean="0"/>
              <a:t>may</a:t>
            </a:r>
            <a:r>
              <a:rPr lang="it-IT" sz="2400" dirty="0" smtClean="0"/>
              <a:t> take up to 2 </a:t>
            </a:r>
            <a:r>
              <a:rPr lang="it-IT" sz="2400" dirty="0" err="1" smtClean="0"/>
              <a:t>months</a:t>
            </a:r>
            <a:r>
              <a:rPr lang="it-IT" sz="2400" dirty="0" smtClean="0"/>
              <a:t>). </a:t>
            </a:r>
          </a:p>
          <a:p>
            <a:r>
              <a:rPr lang="it-IT" sz="2400" dirty="0" err="1" smtClean="0"/>
              <a:t>Nes</a:t>
            </a:r>
            <a:r>
              <a:rPr lang="it-IT" sz="2400" dirty="0" smtClean="0"/>
              <a:t> can </a:t>
            </a:r>
            <a:r>
              <a:rPr lang="it-IT" sz="2400" b="1" dirty="0" smtClean="0"/>
              <a:t>propose up to 5 </a:t>
            </a:r>
            <a:r>
              <a:rPr lang="it-IT" sz="2400" b="1" dirty="0" err="1" smtClean="0"/>
              <a:t>relationships</a:t>
            </a:r>
            <a:r>
              <a:rPr lang="it-IT" sz="2400" b="1" dirty="0" smtClean="0"/>
              <a:t> </a:t>
            </a:r>
            <a:r>
              <a:rPr lang="it-IT" sz="2400" dirty="0" err="1" smtClean="0"/>
              <a:t>at</a:t>
            </a:r>
            <a:r>
              <a:rPr lang="it-IT" sz="2400" dirty="0" smtClean="0"/>
              <a:t> the </a:t>
            </a:r>
            <a:r>
              <a:rPr lang="it-IT" sz="2400" dirty="0" err="1" smtClean="0"/>
              <a:t>same</a:t>
            </a:r>
            <a:r>
              <a:rPr lang="it-IT" sz="2400" dirty="0" smtClean="0"/>
              <a:t> time; </a:t>
            </a:r>
            <a:r>
              <a:rPr lang="it-IT" sz="2400" dirty="0" err="1" smtClean="0"/>
              <a:t>direct</a:t>
            </a:r>
            <a:r>
              <a:rPr lang="it-IT" sz="2400" dirty="0" smtClean="0"/>
              <a:t> </a:t>
            </a:r>
            <a:r>
              <a:rPr lang="it-IT" sz="2400" dirty="0" err="1" smtClean="0"/>
              <a:t>contact</a:t>
            </a:r>
            <a:r>
              <a:rPr lang="it-IT" sz="2400" dirty="0" smtClean="0"/>
              <a:t> </a:t>
            </a:r>
            <a:r>
              <a:rPr lang="it-IT" sz="2400" dirty="0" err="1" smtClean="0"/>
              <a:t>between</a:t>
            </a:r>
            <a:r>
              <a:rPr lang="it-IT" sz="2400" dirty="0" smtClean="0"/>
              <a:t> Ne and Host Entrepreneur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strongly</a:t>
            </a:r>
            <a:r>
              <a:rPr lang="it-IT" sz="2400" dirty="0" smtClean="0"/>
              <a:t> </a:t>
            </a:r>
            <a:r>
              <a:rPr lang="it-IT" sz="2400" dirty="0" err="1" smtClean="0"/>
              <a:t>recommended</a:t>
            </a:r>
            <a:r>
              <a:rPr lang="it-IT" sz="2400" dirty="0" smtClean="0"/>
              <a:t> </a:t>
            </a:r>
            <a:r>
              <a:rPr lang="it-IT" sz="2400" dirty="0" err="1" smtClean="0"/>
              <a:t>before</a:t>
            </a:r>
            <a:r>
              <a:rPr lang="it-IT" sz="2400" dirty="0" smtClean="0"/>
              <a:t> </a:t>
            </a:r>
            <a:r>
              <a:rPr lang="it-IT" sz="2400" dirty="0" err="1" smtClean="0"/>
              <a:t>confirming</a:t>
            </a:r>
            <a:r>
              <a:rPr lang="it-IT" sz="2400" dirty="0" smtClean="0"/>
              <a:t> the </a:t>
            </a:r>
            <a:r>
              <a:rPr lang="it-IT" sz="2400" dirty="0" err="1" smtClean="0"/>
              <a:t>final</a:t>
            </a:r>
            <a:r>
              <a:rPr lang="it-IT" sz="2400" dirty="0" smtClean="0"/>
              <a:t> match.</a:t>
            </a:r>
          </a:p>
          <a:p>
            <a:r>
              <a:rPr lang="it-IT" sz="2400" dirty="0" smtClean="0"/>
              <a:t>The NIO (</a:t>
            </a:r>
            <a:r>
              <a:rPr lang="it-IT" sz="2400" dirty="0" err="1" smtClean="0"/>
              <a:t>intermediary</a:t>
            </a:r>
            <a:r>
              <a:rPr lang="it-IT" sz="2400" dirty="0" smtClean="0"/>
              <a:t> </a:t>
            </a:r>
            <a:r>
              <a:rPr lang="it-IT" sz="2400" dirty="0" err="1" smtClean="0"/>
              <a:t>organisation</a:t>
            </a:r>
            <a:r>
              <a:rPr lang="it-IT" sz="2400" dirty="0" smtClean="0"/>
              <a:t> for the NE) </a:t>
            </a:r>
            <a:r>
              <a:rPr lang="it-IT" sz="2400" dirty="0" err="1" smtClean="0"/>
              <a:t>is</a:t>
            </a:r>
            <a:r>
              <a:rPr lang="it-IT" sz="2400" dirty="0" smtClean="0"/>
              <a:t> in </a:t>
            </a:r>
            <a:r>
              <a:rPr lang="it-IT" sz="2400" dirty="0" err="1" smtClean="0"/>
              <a:t>charge</a:t>
            </a:r>
            <a:r>
              <a:rPr lang="it-IT" sz="2400" dirty="0" smtClean="0"/>
              <a:t> of </a:t>
            </a:r>
            <a:r>
              <a:rPr lang="it-IT" sz="2400" b="1" dirty="0" err="1" smtClean="0"/>
              <a:t>drafting</a:t>
            </a:r>
            <a:r>
              <a:rPr lang="it-IT" sz="2400" b="1" dirty="0" smtClean="0"/>
              <a:t> the </a:t>
            </a:r>
            <a:r>
              <a:rPr lang="it-IT" sz="2400" b="1" dirty="0" err="1" smtClean="0"/>
              <a:t>Commitment</a:t>
            </a:r>
            <a:r>
              <a:rPr lang="it-IT" sz="2400" b="1" dirty="0" smtClean="0"/>
              <a:t> </a:t>
            </a:r>
            <a:r>
              <a:rPr lang="it-IT" sz="2400" dirty="0" smtClean="0"/>
              <a:t>with the </a:t>
            </a:r>
            <a:r>
              <a:rPr lang="it-IT" sz="2400" dirty="0" err="1" smtClean="0"/>
              <a:t>imputs</a:t>
            </a:r>
            <a:r>
              <a:rPr lang="it-IT" sz="2400" dirty="0" smtClean="0"/>
              <a:t> from NE and HE: the </a:t>
            </a:r>
            <a:r>
              <a:rPr lang="it-IT" sz="2400" dirty="0" err="1" smtClean="0"/>
              <a:t>document</a:t>
            </a:r>
            <a:r>
              <a:rPr lang="it-IT" sz="2400" dirty="0" smtClean="0"/>
              <a:t> </a:t>
            </a:r>
            <a:r>
              <a:rPr lang="it-IT" sz="2400" dirty="0" err="1" smtClean="0"/>
              <a:t>establishes</a:t>
            </a:r>
            <a:r>
              <a:rPr lang="it-IT" sz="2400" dirty="0" smtClean="0"/>
              <a:t> </a:t>
            </a:r>
            <a:r>
              <a:rPr lang="it-IT" sz="2400" dirty="0" err="1" smtClean="0"/>
              <a:t>objectives</a:t>
            </a:r>
            <a:r>
              <a:rPr lang="it-IT" sz="2400" dirty="0" smtClean="0"/>
              <a:t> of the </a:t>
            </a:r>
            <a:r>
              <a:rPr lang="it-IT" sz="2400" dirty="0" err="1" smtClean="0"/>
              <a:t>exchange</a:t>
            </a:r>
            <a:r>
              <a:rPr lang="it-IT" sz="2400" dirty="0" smtClean="0"/>
              <a:t>, </a:t>
            </a:r>
            <a:r>
              <a:rPr lang="it-IT" sz="2400" dirty="0" err="1" smtClean="0"/>
              <a:t>activity</a:t>
            </a:r>
            <a:r>
              <a:rPr lang="it-IT" sz="2400" dirty="0" smtClean="0"/>
              <a:t> </a:t>
            </a:r>
            <a:r>
              <a:rPr lang="it-IT" sz="2400" dirty="0" err="1" smtClean="0"/>
              <a:t>plan</a:t>
            </a:r>
            <a:r>
              <a:rPr lang="it-IT" sz="2400" dirty="0" smtClean="0"/>
              <a:t>, </a:t>
            </a:r>
            <a:r>
              <a:rPr lang="it-IT" sz="2400" dirty="0" err="1" smtClean="0"/>
              <a:t>responsibilities</a:t>
            </a:r>
            <a:r>
              <a:rPr lang="it-IT" sz="2400" dirty="0" smtClean="0"/>
              <a:t>, </a:t>
            </a:r>
            <a:r>
              <a:rPr lang="it-IT" sz="2400" dirty="0" err="1" smtClean="0"/>
              <a:t>expected</a:t>
            </a:r>
            <a:r>
              <a:rPr lang="it-IT" sz="2400" dirty="0" smtClean="0"/>
              <a:t> </a:t>
            </a:r>
            <a:r>
              <a:rPr lang="it-IT" sz="2400" dirty="0" err="1" smtClean="0"/>
              <a:t>outcomes</a:t>
            </a:r>
            <a:r>
              <a:rPr lang="it-IT" sz="2400" dirty="0" smtClean="0"/>
              <a:t>, </a:t>
            </a:r>
            <a:r>
              <a:rPr lang="it-IT" sz="2400" dirty="0" err="1" smtClean="0"/>
              <a:t>duration</a:t>
            </a:r>
            <a:r>
              <a:rPr lang="it-IT" sz="2400" dirty="0" smtClean="0"/>
              <a:t>, </a:t>
            </a:r>
            <a:r>
              <a:rPr lang="it-IT" sz="2400" dirty="0" err="1" smtClean="0"/>
              <a:t>planned</a:t>
            </a:r>
            <a:r>
              <a:rPr lang="it-IT" sz="2400" dirty="0" smtClean="0"/>
              <a:t> start, end </a:t>
            </a:r>
            <a:r>
              <a:rPr lang="it-IT" sz="2400" dirty="0" err="1" smtClean="0"/>
              <a:t>dates</a:t>
            </a:r>
            <a:r>
              <a:rPr lang="it-IT" sz="2400" dirty="0" smtClean="0"/>
              <a:t>, etc.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4328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2962" y="404664"/>
            <a:ext cx="8229600" cy="6840760"/>
          </a:xfrm>
        </p:spPr>
        <p:txBody>
          <a:bodyPr>
            <a:normAutofit/>
          </a:bodyPr>
          <a:lstStyle/>
          <a:p>
            <a:r>
              <a:rPr lang="it-IT" sz="2400" b="1" dirty="0" err="1" smtClean="0"/>
              <a:t>Lenght</a:t>
            </a:r>
            <a:r>
              <a:rPr lang="it-IT" sz="2400" b="1" dirty="0" smtClean="0"/>
              <a:t> of stay</a:t>
            </a:r>
            <a:r>
              <a:rPr lang="it-IT" sz="2400" dirty="0" smtClean="0"/>
              <a:t>: minimum 1 </a:t>
            </a:r>
            <a:r>
              <a:rPr lang="it-IT" sz="2400" dirty="0" err="1" smtClean="0"/>
              <a:t>month</a:t>
            </a:r>
            <a:r>
              <a:rPr lang="it-IT" sz="2400" dirty="0" smtClean="0"/>
              <a:t> maximum 6 </a:t>
            </a:r>
            <a:r>
              <a:rPr lang="it-IT" sz="2400" dirty="0" err="1" smtClean="0"/>
              <a:t>months</a:t>
            </a:r>
            <a:r>
              <a:rPr lang="it-IT" sz="2400" dirty="0" smtClean="0"/>
              <a:t>. End of the </a:t>
            </a:r>
            <a:r>
              <a:rPr lang="it-IT" sz="2400" dirty="0" err="1" smtClean="0"/>
              <a:t>programme</a:t>
            </a:r>
            <a:r>
              <a:rPr lang="it-IT" sz="2400" dirty="0" smtClean="0"/>
              <a:t> by </a:t>
            </a:r>
            <a:r>
              <a:rPr lang="it-IT" sz="2400" dirty="0" err="1" smtClean="0"/>
              <a:t>January</a:t>
            </a:r>
            <a:r>
              <a:rPr lang="it-IT" sz="2400" dirty="0" smtClean="0"/>
              <a:t> 2017 (by </a:t>
            </a:r>
            <a:r>
              <a:rPr lang="it-IT" sz="2400" dirty="0" err="1" smtClean="0"/>
              <a:t>this</a:t>
            </a:r>
            <a:r>
              <a:rPr lang="it-IT" sz="2400" dirty="0" smtClean="0"/>
              <a:t> date the </a:t>
            </a:r>
            <a:r>
              <a:rPr lang="it-IT" sz="2400" dirty="0" err="1" smtClean="0"/>
              <a:t>exchange</a:t>
            </a:r>
            <a:r>
              <a:rPr lang="it-IT" sz="2400" dirty="0" smtClean="0"/>
              <a:t> </a:t>
            </a:r>
            <a:r>
              <a:rPr lang="it-IT" sz="2400" dirty="0" err="1" smtClean="0"/>
              <a:t>has</a:t>
            </a:r>
            <a:r>
              <a:rPr lang="it-IT" sz="2400" dirty="0" smtClean="0"/>
              <a:t> to be </a:t>
            </a:r>
            <a:r>
              <a:rPr lang="it-IT" sz="2400" dirty="0" err="1" smtClean="0"/>
              <a:t>finished</a:t>
            </a:r>
            <a:r>
              <a:rPr lang="it-IT" sz="2400" smtClean="0"/>
              <a:t>). </a:t>
            </a:r>
            <a:endParaRPr lang="it-IT" sz="2400" dirty="0" smtClean="0"/>
          </a:p>
          <a:p>
            <a:r>
              <a:rPr lang="it-IT" sz="2400" b="1" dirty="0" smtClean="0"/>
              <a:t>Agreement for </a:t>
            </a:r>
            <a:r>
              <a:rPr lang="it-IT" sz="2400" b="1" dirty="0" err="1" smtClean="0"/>
              <a:t>financial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support</a:t>
            </a:r>
            <a:r>
              <a:rPr lang="it-IT" sz="2400" b="1" dirty="0" smtClean="0"/>
              <a:t> to NE</a:t>
            </a:r>
            <a:r>
              <a:rPr lang="it-IT" sz="2400" dirty="0" smtClean="0"/>
              <a:t>: </a:t>
            </a:r>
            <a:r>
              <a:rPr lang="it-IT" sz="2400" dirty="0" err="1" smtClean="0"/>
              <a:t>payment</a:t>
            </a:r>
            <a:r>
              <a:rPr lang="it-IT" sz="2400" dirty="0" smtClean="0"/>
              <a:t> of </a:t>
            </a:r>
            <a:r>
              <a:rPr lang="it-IT" sz="2400" dirty="0" err="1" smtClean="0"/>
              <a:t>monthly</a:t>
            </a:r>
            <a:r>
              <a:rPr lang="it-IT" sz="2400" dirty="0" smtClean="0"/>
              <a:t> </a:t>
            </a:r>
            <a:r>
              <a:rPr lang="it-IT" sz="2400" dirty="0" err="1" smtClean="0"/>
              <a:t>lump</a:t>
            </a:r>
            <a:r>
              <a:rPr lang="it-IT" sz="2400" dirty="0" smtClean="0"/>
              <a:t> </a:t>
            </a:r>
            <a:r>
              <a:rPr lang="it-IT" sz="2400" dirty="0" err="1" smtClean="0"/>
              <a:t>sums</a:t>
            </a:r>
            <a:r>
              <a:rPr lang="it-IT" sz="2400" dirty="0" smtClean="0"/>
              <a:t> (</a:t>
            </a:r>
            <a:r>
              <a:rPr lang="it-IT" sz="2400" dirty="0" err="1" smtClean="0"/>
              <a:t>pre-defined</a:t>
            </a:r>
            <a:r>
              <a:rPr lang="it-IT" sz="2400" dirty="0" smtClean="0"/>
              <a:t> per country); to cover </a:t>
            </a:r>
            <a:r>
              <a:rPr lang="it-IT" sz="2400" dirty="0" err="1" smtClean="0"/>
              <a:t>all</a:t>
            </a:r>
            <a:r>
              <a:rPr lang="it-IT" sz="2400" dirty="0" smtClean="0"/>
              <a:t> </a:t>
            </a:r>
            <a:r>
              <a:rPr lang="it-IT" sz="2400" dirty="0" err="1" smtClean="0"/>
              <a:t>necessary</a:t>
            </a:r>
            <a:r>
              <a:rPr lang="it-IT" sz="2400" dirty="0" smtClean="0"/>
              <a:t> </a:t>
            </a:r>
            <a:r>
              <a:rPr lang="it-IT" sz="2400" dirty="0" err="1" smtClean="0"/>
              <a:t>expenses</a:t>
            </a:r>
            <a:r>
              <a:rPr lang="it-IT" sz="2400" dirty="0" smtClean="0"/>
              <a:t> (</a:t>
            </a:r>
            <a:r>
              <a:rPr lang="it-IT" sz="2400" dirty="0" err="1" smtClean="0"/>
              <a:t>travel</a:t>
            </a:r>
            <a:r>
              <a:rPr lang="it-IT" sz="2400" dirty="0" smtClean="0"/>
              <a:t>, </a:t>
            </a:r>
            <a:r>
              <a:rPr lang="it-IT" sz="2400" dirty="0" err="1" smtClean="0"/>
              <a:t>accommodation</a:t>
            </a:r>
            <a:r>
              <a:rPr lang="it-IT" sz="2400" dirty="0" smtClean="0"/>
              <a:t> and </a:t>
            </a:r>
            <a:r>
              <a:rPr lang="it-IT" sz="2400" dirty="0" err="1" smtClean="0"/>
              <a:t>subsistence</a:t>
            </a:r>
            <a:r>
              <a:rPr lang="it-IT" sz="2400" dirty="0" smtClean="0"/>
              <a:t>).</a:t>
            </a:r>
          </a:p>
          <a:p>
            <a:r>
              <a:rPr lang="it-IT" sz="2400" b="1" dirty="0" err="1" smtClean="0"/>
              <a:t>Pre-departure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induction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course</a:t>
            </a:r>
            <a:r>
              <a:rPr lang="it-IT" sz="2400" b="1" dirty="0" smtClean="0"/>
              <a:t> for NE</a:t>
            </a:r>
            <a:r>
              <a:rPr lang="it-IT" sz="2400" dirty="0" smtClean="0"/>
              <a:t>: information on </a:t>
            </a:r>
            <a:r>
              <a:rPr lang="it-IT" sz="2400" dirty="0" err="1" smtClean="0"/>
              <a:t>internal</a:t>
            </a:r>
            <a:r>
              <a:rPr lang="it-IT" sz="2400" dirty="0" smtClean="0"/>
              <a:t> market, law </a:t>
            </a:r>
            <a:r>
              <a:rPr lang="it-IT" sz="2400" dirty="0" err="1" smtClean="0"/>
              <a:t>issues</a:t>
            </a:r>
            <a:r>
              <a:rPr lang="it-IT" sz="2400" dirty="0" smtClean="0"/>
              <a:t>, </a:t>
            </a:r>
            <a:r>
              <a:rPr lang="it-IT" sz="2400" dirty="0" err="1" smtClean="0"/>
              <a:t>support</a:t>
            </a:r>
            <a:r>
              <a:rPr lang="it-IT" sz="2400" dirty="0" smtClean="0"/>
              <a:t> </a:t>
            </a:r>
            <a:r>
              <a:rPr lang="it-IT" sz="2400" dirty="0" err="1" smtClean="0"/>
              <a:t>services</a:t>
            </a:r>
            <a:r>
              <a:rPr lang="it-IT" sz="2400" dirty="0" smtClean="0"/>
              <a:t>. </a:t>
            </a:r>
          </a:p>
          <a:p>
            <a:r>
              <a:rPr lang="it-IT" sz="2400" b="1" dirty="0" err="1"/>
              <a:t>Pre-departure</a:t>
            </a:r>
            <a:r>
              <a:rPr lang="it-IT" sz="2400" b="1" dirty="0"/>
              <a:t> </a:t>
            </a:r>
            <a:r>
              <a:rPr lang="it-IT" sz="2400" b="1" dirty="0" smtClean="0"/>
              <a:t>training </a:t>
            </a:r>
            <a:r>
              <a:rPr lang="it-IT" sz="2400" b="1" dirty="0" err="1"/>
              <a:t>course</a:t>
            </a:r>
            <a:r>
              <a:rPr lang="it-IT" sz="2400" b="1" dirty="0"/>
              <a:t> for NE</a:t>
            </a:r>
            <a:r>
              <a:rPr lang="it-IT" sz="2400" dirty="0" smtClean="0"/>
              <a:t>: </a:t>
            </a:r>
            <a:r>
              <a:rPr lang="it-IT" sz="2400" dirty="0"/>
              <a:t>Business </a:t>
            </a:r>
            <a:r>
              <a:rPr lang="it-IT" sz="2400" dirty="0" err="1" smtClean="0"/>
              <a:t>negotiations</a:t>
            </a:r>
            <a:r>
              <a:rPr lang="it-IT" sz="2400" dirty="0" smtClean="0"/>
              <a:t>; Business </a:t>
            </a:r>
            <a:r>
              <a:rPr lang="it-IT" sz="2400" dirty="0" err="1" smtClean="0"/>
              <a:t>plan</a:t>
            </a:r>
            <a:r>
              <a:rPr lang="it-IT" sz="2400" dirty="0" smtClean="0"/>
              <a:t>; E-business; HR Management; </a:t>
            </a:r>
            <a:r>
              <a:rPr lang="it-IT" sz="2400" dirty="0" err="1" smtClean="0"/>
              <a:t>Interpersonal</a:t>
            </a:r>
            <a:r>
              <a:rPr lang="it-IT" sz="2400" dirty="0" smtClean="0"/>
              <a:t> </a:t>
            </a:r>
            <a:r>
              <a:rPr lang="it-IT" sz="2400" dirty="0" err="1" smtClean="0"/>
              <a:t>skills</a:t>
            </a:r>
            <a:r>
              <a:rPr lang="it-IT" sz="2400" dirty="0" smtClean="0"/>
              <a:t>; Marketing; Social </a:t>
            </a:r>
            <a:r>
              <a:rPr lang="it-IT" sz="2400" dirty="0"/>
              <a:t>economy </a:t>
            </a:r>
            <a:r>
              <a:rPr lang="it-IT" sz="2400" dirty="0" err="1" smtClean="0"/>
              <a:t>entities</a:t>
            </a:r>
            <a:r>
              <a:rPr lang="it-IT" sz="2400" dirty="0" smtClean="0"/>
              <a:t>; Strategic management.</a:t>
            </a:r>
            <a:endParaRPr lang="it-IT" sz="2400" dirty="0"/>
          </a:p>
          <a:p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367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2129</TotalTime>
  <Words>767</Words>
  <Application>Microsoft Office PowerPoint</Application>
  <PresentationFormat>Presentazione su schermo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Distro</vt:lpstr>
      <vt:lpstr>Maven Pro</vt:lpstr>
      <vt:lpstr>Maven Pro Black</vt:lpstr>
      <vt:lpstr>Thème Office</vt:lpstr>
      <vt:lpstr>Presentazione standard di PowerPoint</vt:lpstr>
      <vt:lpstr>An exchange between 2 entrepreneurs</vt:lpstr>
      <vt:lpstr>How does it work?</vt:lpstr>
      <vt:lpstr>How does it work?</vt:lpstr>
      <vt:lpstr>How to participate</vt:lpstr>
      <vt:lpstr>STEP 1: Online application  www.erasmus-entrepreneurs.eu </vt:lpstr>
      <vt:lpstr>STEP 2: Searching &amp; Matching </vt:lpstr>
      <vt:lpstr>STEP 3: Contracting and preparation </vt:lpstr>
      <vt:lpstr>Presentazione standard di PowerPoint</vt:lpstr>
      <vt:lpstr>STEP 4: Stay abroad</vt:lpstr>
      <vt:lpstr>STEP 5: Feedback </vt:lpstr>
      <vt:lpstr>Indaco</vt:lpstr>
      <vt:lpstr>Presentazione standard di PowerPoint</vt:lpstr>
    </vt:vector>
  </TitlesOfParts>
  <Company>univ toulon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julien GENOVESE</dc:creator>
  <cp:lastModifiedBy>Utente</cp:lastModifiedBy>
  <cp:revision>81</cp:revision>
  <cp:lastPrinted>2016-02-09T15:32:18Z</cp:lastPrinted>
  <dcterms:created xsi:type="dcterms:W3CDTF">2015-05-27T14:28:34Z</dcterms:created>
  <dcterms:modified xsi:type="dcterms:W3CDTF">2016-09-13T07:12:16Z</dcterms:modified>
</cp:coreProperties>
</file>